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311" r:id="rId3"/>
    <p:sldId id="313" r:id="rId4"/>
    <p:sldId id="312" r:id="rId5"/>
    <p:sldId id="288" r:id="rId6"/>
    <p:sldId id="256" r:id="rId7"/>
    <p:sldId id="307" r:id="rId8"/>
    <p:sldId id="317" r:id="rId9"/>
    <p:sldId id="303" r:id="rId10"/>
    <p:sldId id="300" r:id="rId11"/>
    <p:sldId id="302" r:id="rId12"/>
    <p:sldId id="305" r:id="rId13"/>
    <p:sldId id="304" r:id="rId14"/>
    <p:sldId id="316" r:id="rId15"/>
    <p:sldId id="301" r:id="rId16"/>
    <p:sldId id="314" r:id="rId17"/>
    <p:sldId id="306" r:id="rId18"/>
    <p:sldId id="315" r:id="rId19"/>
    <p:sldId id="263" r:id="rId20"/>
    <p:sldId id="308" r:id="rId21"/>
    <p:sldId id="309" r:id="rId22"/>
    <p:sldId id="298" r:id="rId23"/>
    <p:sldId id="318" r:id="rId24"/>
    <p:sldId id="31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86" y="2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E586-4332-4BB0-9866-A76F3CC006F3}" type="datetimeFigureOut">
              <a:rPr lang="en-US" smtClean="0"/>
              <a:t>11/2/2014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1836F-25B9-468F-9BFB-6F2C97CF1856}" type="slidenum">
              <a:rPr lang="en-US" smtClean="0"/>
              <a:t>‹#›</a:t>
            </a:fld>
            <a:endParaRPr lang="en-US"/>
          </a:p>
        </p:txBody>
      </p:sp>
    </p:spTree>
    <p:extLst>
      <p:ext uri="{BB962C8B-B14F-4D97-AF65-F5344CB8AC3E}">
        <p14:creationId xmlns:p14="http://schemas.microsoft.com/office/powerpoint/2010/main" val="117318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CBA0E9-4ED5-4081-8228-F093A11E157D}" type="slidenum">
              <a:rPr lang="en-US" altLang="en-US" smtClean="0">
                <a:solidFill>
                  <a:srgbClr val="000000"/>
                </a:solidFill>
              </a:rPr>
              <a:pPr>
                <a:spcBef>
                  <a:spcPct val="0"/>
                </a:spcBef>
              </a:pPr>
              <a:t>1</a:t>
            </a:fld>
            <a:endParaRPr lang="en-US" altLang="en-US" smtClean="0">
              <a:solidFill>
                <a:srgbClr val="000000"/>
              </a:solidFill>
            </a:endParaRPr>
          </a:p>
        </p:txBody>
      </p:sp>
    </p:spTree>
    <p:extLst>
      <p:ext uri="{BB962C8B-B14F-4D97-AF65-F5344CB8AC3E}">
        <p14:creationId xmlns:p14="http://schemas.microsoft.com/office/powerpoint/2010/main" val="308528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1A042-CB08-4903-A634-4A0A125E8F64}"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171978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1A042-CB08-4903-A634-4A0A125E8F64}"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347837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1A042-CB08-4903-A634-4A0A125E8F64}"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3038861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05274D-1527-432F-96AD-E15FA3AF5A1A}"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D628C9-B9E8-4D9B-8FFE-76EAECA8ED69}" type="slidenum">
              <a:rPr lang="en-US" altLang="en-US"/>
              <a:pPr>
                <a:defRPr/>
              </a:pPr>
              <a:t>‹#›</a:t>
            </a:fld>
            <a:endParaRPr lang="en-US" altLang="en-US"/>
          </a:p>
        </p:txBody>
      </p:sp>
    </p:spTree>
    <p:extLst>
      <p:ext uri="{BB962C8B-B14F-4D97-AF65-F5344CB8AC3E}">
        <p14:creationId xmlns:p14="http://schemas.microsoft.com/office/powerpoint/2010/main" val="49855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05D35A-569F-40DB-AF17-CB4E90B5F58E}"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7B058D-D98D-42A2-830D-74AB28A12556}" type="slidenum">
              <a:rPr lang="en-US" altLang="en-US"/>
              <a:pPr>
                <a:defRPr/>
              </a:pPr>
              <a:t>‹#›</a:t>
            </a:fld>
            <a:endParaRPr lang="en-US" altLang="en-US"/>
          </a:p>
        </p:txBody>
      </p:sp>
    </p:spTree>
    <p:extLst>
      <p:ext uri="{BB962C8B-B14F-4D97-AF65-F5344CB8AC3E}">
        <p14:creationId xmlns:p14="http://schemas.microsoft.com/office/powerpoint/2010/main" val="3670343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4B90F3-2A8F-4F8A-8454-961F6C44CD11}"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1343C5-B9E0-4BA6-B3B1-1820237B82D7}" type="slidenum">
              <a:rPr lang="en-US" altLang="en-US"/>
              <a:pPr>
                <a:defRPr/>
              </a:pPr>
              <a:t>‹#›</a:t>
            </a:fld>
            <a:endParaRPr lang="en-US" altLang="en-US"/>
          </a:p>
        </p:txBody>
      </p:sp>
    </p:spTree>
    <p:extLst>
      <p:ext uri="{BB962C8B-B14F-4D97-AF65-F5344CB8AC3E}">
        <p14:creationId xmlns:p14="http://schemas.microsoft.com/office/powerpoint/2010/main" val="68680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D383981-C51F-4DCF-8DDB-EAC44F0DA0FE}" type="datetimeFigureOut">
              <a:rPr lang="en-US">
                <a:solidFill>
                  <a:prstClr val="black">
                    <a:tint val="75000"/>
                  </a:prstClr>
                </a:solidFill>
              </a:rPr>
              <a:pPr>
                <a:defRPr/>
              </a:pPr>
              <a:t>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67FFA6-2BD4-4F65-B09E-80CA16AECE50}" type="slidenum">
              <a:rPr lang="en-US" altLang="en-US"/>
              <a:pPr>
                <a:defRPr/>
              </a:pPr>
              <a:t>‹#›</a:t>
            </a:fld>
            <a:endParaRPr lang="en-US" altLang="en-US"/>
          </a:p>
        </p:txBody>
      </p:sp>
    </p:spTree>
    <p:extLst>
      <p:ext uri="{BB962C8B-B14F-4D97-AF65-F5344CB8AC3E}">
        <p14:creationId xmlns:p14="http://schemas.microsoft.com/office/powerpoint/2010/main" val="4093223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FC644A-4202-4104-9CCC-30CC86051F11}" type="datetimeFigureOut">
              <a:rPr lang="en-US">
                <a:solidFill>
                  <a:prstClr val="black">
                    <a:tint val="75000"/>
                  </a:prstClr>
                </a:solidFill>
              </a:rPr>
              <a:pPr>
                <a:defRPr/>
              </a:pPr>
              <a:t>11/2/2014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4D47CCC-8D25-456F-8906-0358A4B737B9}" type="slidenum">
              <a:rPr lang="en-US" altLang="en-US"/>
              <a:pPr>
                <a:defRPr/>
              </a:pPr>
              <a:t>‹#›</a:t>
            </a:fld>
            <a:endParaRPr lang="en-US" altLang="en-US"/>
          </a:p>
        </p:txBody>
      </p:sp>
    </p:spTree>
    <p:extLst>
      <p:ext uri="{BB962C8B-B14F-4D97-AF65-F5344CB8AC3E}">
        <p14:creationId xmlns:p14="http://schemas.microsoft.com/office/powerpoint/2010/main" val="1400409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726984F-E290-4122-8C00-749FAC6AAA1E}" type="datetimeFigureOut">
              <a:rPr lang="en-US">
                <a:solidFill>
                  <a:prstClr val="black">
                    <a:tint val="75000"/>
                  </a:prstClr>
                </a:solidFill>
              </a:rPr>
              <a:pPr>
                <a:defRPr/>
              </a:pPr>
              <a:t>11/2/2014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1F8BAB1-DFCE-449C-A3D1-302FC256C50E}" type="slidenum">
              <a:rPr lang="en-US" altLang="en-US"/>
              <a:pPr>
                <a:defRPr/>
              </a:pPr>
              <a:t>‹#›</a:t>
            </a:fld>
            <a:endParaRPr lang="en-US" altLang="en-US"/>
          </a:p>
        </p:txBody>
      </p:sp>
    </p:spTree>
    <p:extLst>
      <p:ext uri="{BB962C8B-B14F-4D97-AF65-F5344CB8AC3E}">
        <p14:creationId xmlns:p14="http://schemas.microsoft.com/office/powerpoint/2010/main" val="309468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F6D0E5-82FC-4C65-83CD-B244BB3318BC}" type="datetimeFigureOut">
              <a:rPr lang="en-US">
                <a:solidFill>
                  <a:prstClr val="black">
                    <a:tint val="75000"/>
                  </a:prstClr>
                </a:solidFill>
              </a:rPr>
              <a:pPr>
                <a:defRPr/>
              </a:pPr>
              <a:t>11/2/2014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08B4FB-AA26-46FF-9BA3-D846CF217001}" type="slidenum">
              <a:rPr lang="en-US" altLang="en-US"/>
              <a:pPr>
                <a:defRPr/>
              </a:pPr>
              <a:t>‹#›</a:t>
            </a:fld>
            <a:endParaRPr lang="en-US" altLang="en-US"/>
          </a:p>
        </p:txBody>
      </p:sp>
    </p:spTree>
    <p:extLst>
      <p:ext uri="{BB962C8B-B14F-4D97-AF65-F5344CB8AC3E}">
        <p14:creationId xmlns:p14="http://schemas.microsoft.com/office/powerpoint/2010/main" val="102580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7D3B1B-1E9E-4706-98FF-3AF8B1FAD8B7}" type="datetimeFigureOut">
              <a:rPr lang="en-US">
                <a:solidFill>
                  <a:prstClr val="black">
                    <a:tint val="75000"/>
                  </a:prstClr>
                </a:solidFill>
              </a:rPr>
              <a:pPr>
                <a:defRPr/>
              </a:pPr>
              <a:t>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139BE6-856D-4143-B6E1-60179029DD7B}" type="slidenum">
              <a:rPr lang="en-US" altLang="en-US"/>
              <a:pPr>
                <a:defRPr/>
              </a:pPr>
              <a:t>‹#›</a:t>
            </a:fld>
            <a:endParaRPr lang="en-US" altLang="en-US"/>
          </a:p>
        </p:txBody>
      </p:sp>
    </p:spTree>
    <p:extLst>
      <p:ext uri="{BB962C8B-B14F-4D97-AF65-F5344CB8AC3E}">
        <p14:creationId xmlns:p14="http://schemas.microsoft.com/office/powerpoint/2010/main" val="377748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1A042-CB08-4903-A634-4A0A125E8F64}"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502297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55503A-8826-46DC-859B-E588B4B4A2EC}" type="datetimeFigureOut">
              <a:rPr lang="en-US">
                <a:solidFill>
                  <a:prstClr val="black">
                    <a:tint val="75000"/>
                  </a:prstClr>
                </a:solidFill>
              </a:rPr>
              <a:pPr>
                <a:defRPr/>
              </a:pPr>
              <a:t>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C812A58-2655-442B-BF40-E7C5677476AD}" type="slidenum">
              <a:rPr lang="en-US" altLang="en-US"/>
              <a:pPr>
                <a:defRPr/>
              </a:pPr>
              <a:t>‹#›</a:t>
            </a:fld>
            <a:endParaRPr lang="en-US" altLang="en-US"/>
          </a:p>
        </p:txBody>
      </p:sp>
    </p:spTree>
    <p:extLst>
      <p:ext uri="{BB962C8B-B14F-4D97-AF65-F5344CB8AC3E}">
        <p14:creationId xmlns:p14="http://schemas.microsoft.com/office/powerpoint/2010/main" val="146991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EAE642-CF97-41AB-AEB8-CB43E9981970}"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F7300E-A7DE-4939-86BA-FDA98AA1176F}" type="slidenum">
              <a:rPr lang="en-US" altLang="en-US"/>
              <a:pPr>
                <a:defRPr/>
              </a:pPr>
              <a:t>‹#›</a:t>
            </a:fld>
            <a:endParaRPr lang="en-US" altLang="en-US"/>
          </a:p>
        </p:txBody>
      </p:sp>
    </p:spTree>
    <p:extLst>
      <p:ext uri="{BB962C8B-B14F-4D97-AF65-F5344CB8AC3E}">
        <p14:creationId xmlns:p14="http://schemas.microsoft.com/office/powerpoint/2010/main" val="9215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36F595-75AB-44C4-B377-11AE55491F66}"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3147F0-5D50-4128-8E98-C7125FC6DF55}" type="slidenum">
              <a:rPr lang="en-US" altLang="en-US"/>
              <a:pPr>
                <a:defRPr/>
              </a:pPr>
              <a:t>‹#›</a:t>
            </a:fld>
            <a:endParaRPr lang="en-US" altLang="en-US"/>
          </a:p>
        </p:txBody>
      </p:sp>
    </p:spTree>
    <p:extLst>
      <p:ext uri="{BB962C8B-B14F-4D97-AF65-F5344CB8AC3E}">
        <p14:creationId xmlns:p14="http://schemas.microsoft.com/office/powerpoint/2010/main" val="188642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1A042-CB08-4903-A634-4A0A125E8F64}"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243469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1A042-CB08-4903-A634-4A0A125E8F64}"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4589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1A042-CB08-4903-A634-4A0A125E8F64}" type="datetimeFigureOut">
              <a:rPr lang="en-US" smtClean="0"/>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186414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1A042-CB08-4903-A634-4A0A125E8F64}" type="datetimeFigureOut">
              <a:rPr lang="en-US" smtClean="0"/>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378783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1A042-CB08-4903-A634-4A0A125E8F64}" type="datetimeFigureOut">
              <a:rPr lang="en-US" smtClean="0"/>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224834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1A042-CB08-4903-A634-4A0A125E8F64}"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92608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1A042-CB08-4903-A634-4A0A125E8F64}"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73047-88B0-4EE8-8D21-73F099692D92}" type="slidenum">
              <a:rPr lang="en-US" smtClean="0"/>
              <a:t>‹#›</a:t>
            </a:fld>
            <a:endParaRPr lang="en-US"/>
          </a:p>
        </p:txBody>
      </p:sp>
    </p:spTree>
    <p:extLst>
      <p:ext uri="{BB962C8B-B14F-4D97-AF65-F5344CB8AC3E}">
        <p14:creationId xmlns:p14="http://schemas.microsoft.com/office/powerpoint/2010/main" val="390387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1A042-CB08-4903-A634-4A0A125E8F64}" type="datetimeFigureOut">
              <a:rPr lang="en-US" smtClean="0"/>
              <a:t>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73047-88B0-4EE8-8D21-73F099692D92}" type="slidenum">
              <a:rPr lang="en-US" smtClean="0"/>
              <a:t>‹#›</a:t>
            </a:fld>
            <a:endParaRPr lang="en-US"/>
          </a:p>
        </p:txBody>
      </p:sp>
    </p:spTree>
    <p:extLst>
      <p:ext uri="{BB962C8B-B14F-4D97-AF65-F5344CB8AC3E}">
        <p14:creationId xmlns:p14="http://schemas.microsoft.com/office/powerpoint/2010/main" val="1217187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1374D29-8A62-40AB-B7FD-8A85087AD4B8}" type="datetimeFigureOut">
              <a:rPr lang="en-US">
                <a:solidFill>
                  <a:prstClr val="black">
                    <a:tint val="75000"/>
                  </a:prstClr>
                </a:solidFill>
              </a:rPr>
              <a:pPr>
                <a:defRPr/>
              </a:pPr>
              <a:t>11/2/2014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8646FF7-B4C9-4C8C-AEDC-3811EEAAB3BA}"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29066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sas.elluminate.com/m.jnlp?sid=447&amp;password=M.C6DBEE7FF246D079429CFE14BE59E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1.pn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123950"/>
            <a:ext cx="4137025" cy="298767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123" name="TextBox 2"/>
          <p:cNvSpPr txBox="1">
            <a:spLocks noChangeArrowheads="1"/>
          </p:cNvSpPr>
          <p:nvPr/>
        </p:nvSpPr>
        <p:spPr bwMode="auto">
          <a:xfrm>
            <a:off x="228600" y="-762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b="1" smtClean="0">
                <a:solidFill>
                  <a:srgbClr val="FF0000"/>
                </a:solidFill>
                <a:latin typeface="Century" panose="02040604050505020304" pitchFamily="18" charset="0"/>
                <a:cs typeface="Arial" panose="020B0604020202020204" pitchFamily="34" charset="0"/>
              </a:rPr>
              <a:t>American</a:t>
            </a:r>
            <a:r>
              <a:rPr lang="en-US" altLang="en-US" sz="3600" b="1" smtClean="0">
                <a:solidFill>
                  <a:srgbClr val="000000"/>
                </a:solidFill>
                <a:latin typeface="Century" panose="02040604050505020304" pitchFamily="18" charset="0"/>
                <a:cs typeface="Arial" panose="020B0604020202020204" pitchFamily="34" charset="0"/>
              </a:rPr>
              <a:t> </a:t>
            </a:r>
            <a:r>
              <a:rPr lang="en-US" altLang="en-US" sz="3600" b="1" smtClean="0">
                <a:solidFill>
                  <a:srgbClr val="002060"/>
                </a:solidFill>
                <a:latin typeface="Century" panose="02040604050505020304" pitchFamily="18" charset="0"/>
                <a:cs typeface="Arial" panose="020B0604020202020204" pitchFamily="34" charset="0"/>
              </a:rPr>
              <a:t>Patriotism </a:t>
            </a:r>
          </a:p>
          <a:p>
            <a:pPr algn="ctr" fontAlgn="base">
              <a:spcBef>
                <a:spcPct val="0"/>
              </a:spcBef>
              <a:spcAft>
                <a:spcPct val="0"/>
              </a:spcAft>
              <a:buFontTx/>
              <a:buNone/>
            </a:pPr>
            <a:r>
              <a:rPr lang="en-US" altLang="en-US" sz="3600" b="1" smtClean="0">
                <a:solidFill>
                  <a:srgbClr val="000000"/>
                </a:solidFill>
                <a:latin typeface="Century" panose="02040604050505020304" pitchFamily="18" charset="0"/>
                <a:cs typeface="Arial" panose="020B0604020202020204" pitchFamily="34" charset="0"/>
              </a:rPr>
              <a:t>Club</a:t>
            </a:r>
          </a:p>
        </p:txBody>
      </p:sp>
      <p:sp>
        <p:nvSpPr>
          <p:cNvPr id="4" name="Rectangle 3"/>
          <p:cNvSpPr/>
          <p:nvPr/>
        </p:nvSpPr>
        <p:spPr>
          <a:xfrm>
            <a:off x="130175" y="4267200"/>
            <a:ext cx="8839200" cy="24622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base">
              <a:spcBef>
                <a:spcPct val="0"/>
              </a:spcBef>
              <a:spcAft>
                <a:spcPct val="0"/>
              </a:spcAft>
              <a:defRPr/>
            </a:pPr>
            <a:r>
              <a:rPr lang="en-US" sz="2200" spc="25" dirty="0">
                <a:solidFill>
                  <a:prstClr val="black"/>
                </a:solidFill>
                <a:latin typeface="Century" panose="02040604050505020304" pitchFamily="18" charset="0"/>
                <a:ea typeface="Times New Roman"/>
              </a:rPr>
              <a:t>This club is for students interested in </a:t>
            </a:r>
            <a:r>
              <a:rPr lang="en-US" sz="2200" b="1" spc="25" dirty="0">
                <a:solidFill>
                  <a:prstClr val="black"/>
                </a:solidFill>
                <a:latin typeface="Century" panose="02040604050505020304" pitchFamily="18" charset="0"/>
                <a:ea typeface="Times New Roman"/>
              </a:rPr>
              <a:t>American History</a:t>
            </a:r>
            <a:r>
              <a:rPr lang="en-US" sz="2200" spc="25" dirty="0">
                <a:solidFill>
                  <a:prstClr val="black"/>
                </a:solidFill>
                <a:latin typeface="Century" panose="02040604050505020304" pitchFamily="18" charset="0"/>
                <a:ea typeface="Times New Roman"/>
              </a:rPr>
              <a:t>. Discussions will cover our foundation of </a:t>
            </a:r>
            <a:r>
              <a:rPr lang="en-US" sz="2200" b="1" spc="25" dirty="0">
                <a:solidFill>
                  <a:prstClr val="black"/>
                </a:solidFill>
                <a:latin typeface="Century" panose="02040604050505020304" pitchFamily="18" charset="0"/>
                <a:ea typeface="Times New Roman"/>
              </a:rPr>
              <a:t>Judea/Christian </a:t>
            </a:r>
            <a:r>
              <a:rPr lang="en-US" sz="2200" spc="25" dirty="0">
                <a:solidFill>
                  <a:prstClr val="black"/>
                </a:solidFill>
                <a:latin typeface="Century" panose="02040604050505020304" pitchFamily="18" charset="0"/>
                <a:ea typeface="Times New Roman"/>
              </a:rPr>
              <a:t>beginnings, </a:t>
            </a:r>
            <a:r>
              <a:rPr lang="en-US" sz="2200" b="1" spc="25" dirty="0">
                <a:solidFill>
                  <a:prstClr val="black"/>
                </a:solidFill>
                <a:latin typeface="Century" panose="02040604050505020304" pitchFamily="18" charset="0"/>
                <a:ea typeface="Times New Roman"/>
              </a:rPr>
              <a:t>national heroes</a:t>
            </a:r>
            <a:r>
              <a:rPr lang="en-US" sz="2200" spc="25" dirty="0">
                <a:solidFill>
                  <a:prstClr val="black"/>
                </a:solidFill>
                <a:latin typeface="Century" panose="02040604050505020304" pitchFamily="18" charset="0"/>
                <a:ea typeface="Times New Roman"/>
              </a:rPr>
              <a:t>, national </a:t>
            </a:r>
            <a:r>
              <a:rPr lang="en-US" sz="2200" b="1" spc="25" dirty="0">
                <a:solidFill>
                  <a:prstClr val="black"/>
                </a:solidFill>
                <a:latin typeface="Century" panose="02040604050505020304" pitchFamily="18" charset="0"/>
                <a:ea typeface="Times New Roman"/>
              </a:rPr>
              <a:t>monuments</a:t>
            </a:r>
            <a:r>
              <a:rPr lang="en-US" sz="2200" spc="25" dirty="0">
                <a:solidFill>
                  <a:prstClr val="black"/>
                </a:solidFill>
                <a:latin typeface="Century" panose="02040604050505020304" pitchFamily="18" charset="0"/>
                <a:ea typeface="Times New Roman"/>
              </a:rPr>
              <a:t>, and our </a:t>
            </a:r>
            <a:r>
              <a:rPr lang="en-US" sz="2200" b="1" spc="25" dirty="0">
                <a:solidFill>
                  <a:prstClr val="black"/>
                </a:solidFill>
                <a:latin typeface="Century" panose="02040604050505020304" pitchFamily="18" charset="0"/>
                <a:ea typeface="Times New Roman"/>
              </a:rPr>
              <a:t>hidden and/or lost history</a:t>
            </a:r>
            <a:r>
              <a:rPr lang="en-US" sz="2200" spc="25" dirty="0">
                <a:solidFill>
                  <a:prstClr val="black"/>
                </a:solidFill>
                <a:latin typeface="Century" panose="02040604050505020304" pitchFamily="18" charset="0"/>
                <a:ea typeface="Times New Roman"/>
              </a:rPr>
              <a:t>. All are welcome to rediscover our heritage and reignite the "Patriotism" that is inherently within each of us. Come and discover what makes the United States of America the greatest nation in all of history!</a:t>
            </a:r>
            <a:endParaRPr lang="en-US" sz="2200" dirty="0">
              <a:solidFill>
                <a:prstClr val="black"/>
              </a:solidFill>
              <a:latin typeface="Century" panose="02040604050505020304" pitchFamily="18" charset="0"/>
            </a:endParaRPr>
          </a:p>
        </p:txBody>
      </p:sp>
      <p:sp>
        <p:nvSpPr>
          <p:cNvPr id="6" name="Rectangle 5"/>
          <p:cNvSpPr/>
          <p:nvPr/>
        </p:nvSpPr>
        <p:spPr>
          <a:xfrm>
            <a:off x="4392613" y="1125538"/>
            <a:ext cx="4572000" cy="3058786"/>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spAutoFit/>
          </a:bodyPr>
          <a:lstStyle/>
          <a:p>
            <a:pPr fontAlgn="base">
              <a:lnSpc>
                <a:spcPct val="115000"/>
              </a:lnSpc>
              <a:spcBef>
                <a:spcPct val="0"/>
              </a:spcBef>
              <a:spcAft>
                <a:spcPts val="1000"/>
              </a:spcAft>
              <a:defRPr/>
            </a:pPr>
            <a:r>
              <a:rPr lang="en-US" b="1" dirty="0">
                <a:solidFill>
                  <a:prstClr val="black"/>
                </a:solidFill>
                <a:latin typeface="Century" panose="02040604050505020304" pitchFamily="18" charset="0"/>
                <a:ea typeface="Calibri"/>
                <a:cs typeface="Times New Roman"/>
              </a:rPr>
              <a:t>Mission</a:t>
            </a:r>
            <a:r>
              <a:rPr lang="en-US" dirty="0">
                <a:solidFill>
                  <a:prstClr val="black"/>
                </a:solidFill>
                <a:latin typeface="Century" panose="02040604050505020304" pitchFamily="18" charset="0"/>
                <a:ea typeface="Calibri"/>
                <a:cs typeface="Times New Roman"/>
              </a:rPr>
              <a:t>: To have a deeper respect for American History</a:t>
            </a:r>
          </a:p>
          <a:p>
            <a:pPr fontAlgn="base">
              <a:lnSpc>
                <a:spcPct val="115000"/>
              </a:lnSpc>
              <a:spcBef>
                <a:spcPct val="0"/>
              </a:spcBef>
              <a:spcAft>
                <a:spcPts val="1000"/>
              </a:spcAft>
              <a:defRPr/>
            </a:pPr>
            <a:r>
              <a:rPr lang="en-US" b="1" dirty="0">
                <a:solidFill>
                  <a:prstClr val="black"/>
                </a:solidFill>
                <a:latin typeface="Century" panose="02040604050505020304" pitchFamily="18" charset="0"/>
                <a:ea typeface="Calibri"/>
                <a:cs typeface="Times New Roman"/>
              </a:rPr>
              <a:t>Vision</a:t>
            </a:r>
            <a:r>
              <a:rPr lang="en-US" dirty="0">
                <a:solidFill>
                  <a:prstClr val="black"/>
                </a:solidFill>
                <a:latin typeface="Century" panose="02040604050505020304" pitchFamily="18" charset="0"/>
                <a:ea typeface="Calibri"/>
                <a:cs typeface="Times New Roman"/>
              </a:rPr>
              <a:t>: To be an active American citizen.</a:t>
            </a:r>
          </a:p>
          <a:p>
            <a:pPr fontAlgn="base">
              <a:spcBef>
                <a:spcPct val="0"/>
              </a:spcBef>
              <a:spcAft>
                <a:spcPct val="0"/>
              </a:spcAft>
              <a:defRPr/>
            </a:pPr>
            <a:r>
              <a:rPr lang="en-US" b="1" dirty="0">
                <a:solidFill>
                  <a:prstClr val="black"/>
                </a:solidFill>
                <a:latin typeface="Century" panose="02040604050505020304" pitchFamily="18" charset="0"/>
                <a:ea typeface="Calibri"/>
                <a:cs typeface="Times New Roman"/>
              </a:rPr>
              <a:t>Time: </a:t>
            </a:r>
            <a:r>
              <a:rPr lang="en-US" dirty="0">
                <a:solidFill>
                  <a:prstClr val="black"/>
                </a:solidFill>
                <a:latin typeface="Century" panose="02040604050505020304" pitchFamily="18" charset="0"/>
                <a:ea typeface="Calibri"/>
                <a:cs typeface="Times New Roman"/>
              </a:rPr>
              <a:t>Thursdays at 12:00 pm</a:t>
            </a:r>
          </a:p>
          <a:p>
            <a:pPr fontAlgn="base">
              <a:spcBef>
                <a:spcPct val="0"/>
              </a:spcBef>
              <a:spcAft>
                <a:spcPct val="0"/>
              </a:spcAft>
              <a:defRPr/>
            </a:pPr>
            <a:r>
              <a:rPr lang="en-US" dirty="0">
                <a:solidFill>
                  <a:prstClr val="black"/>
                </a:solidFill>
                <a:latin typeface="Century" panose="02040604050505020304" pitchFamily="18" charset="0"/>
                <a:ea typeface="Calibri"/>
                <a:cs typeface="Times New Roman"/>
              </a:rPr>
              <a:t> in </a:t>
            </a:r>
            <a:r>
              <a:rPr lang="en-US" dirty="0" smtClean="0">
                <a:solidFill>
                  <a:prstClr val="black"/>
                </a:solidFill>
                <a:latin typeface="Century" panose="02040604050505020304" pitchFamily="18" charset="0"/>
                <a:ea typeface="Calibri"/>
                <a:cs typeface="Times New Roman"/>
              </a:rPr>
              <a:t>our “Live” Patriot Club room</a:t>
            </a:r>
          </a:p>
          <a:p>
            <a:pPr fontAlgn="base">
              <a:spcBef>
                <a:spcPct val="0"/>
              </a:spcBef>
              <a:spcAft>
                <a:spcPct val="0"/>
              </a:spcAft>
              <a:defRPr/>
            </a:pPr>
            <a:endParaRPr lang="en-US" dirty="0">
              <a:solidFill>
                <a:prstClr val="black"/>
              </a:solidFill>
              <a:latin typeface="Century" panose="02040604050505020304" pitchFamily="18" charset="0"/>
              <a:ea typeface="Calibri"/>
              <a:cs typeface="Times New Roman"/>
            </a:endParaRPr>
          </a:p>
          <a:p>
            <a:pPr fontAlgn="base">
              <a:spcBef>
                <a:spcPct val="0"/>
              </a:spcBef>
              <a:spcAft>
                <a:spcPct val="0"/>
              </a:spcAft>
              <a:defRPr/>
            </a:pPr>
            <a:r>
              <a:rPr lang="en-US" b="1" dirty="0" smtClean="0">
                <a:solidFill>
                  <a:prstClr val="black"/>
                </a:solidFill>
                <a:latin typeface="Century" panose="02040604050505020304" pitchFamily="18" charset="0"/>
              </a:rPr>
              <a:t>Link</a:t>
            </a:r>
            <a:r>
              <a:rPr lang="en-US" dirty="0">
                <a:solidFill>
                  <a:prstClr val="black"/>
                </a:solidFill>
                <a:latin typeface="Century" panose="02040604050505020304" pitchFamily="18" charset="0"/>
              </a:rPr>
              <a:t>: </a:t>
            </a:r>
            <a:r>
              <a:rPr lang="en-US" sz="1400" dirty="0">
                <a:solidFill>
                  <a:prstClr val="black"/>
                </a:solidFill>
                <a:latin typeface="Century" panose="02040604050505020304" pitchFamily="18" charset="0"/>
                <a:hlinkClick r:id="rId4"/>
              </a:rPr>
              <a:t>https://</a:t>
            </a:r>
            <a:r>
              <a:rPr lang="en-US" sz="1400" dirty="0" smtClean="0">
                <a:solidFill>
                  <a:prstClr val="black"/>
                </a:solidFill>
                <a:latin typeface="Century" panose="02040604050505020304" pitchFamily="18" charset="0"/>
                <a:hlinkClick r:id="rId4"/>
              </a:rPr>
              <a:t>sas.elluminate.com/m.jnlp?sid=447&amp;password=M.C6DBEE7FF246D079429CFE14BE59E1</a:t>
            </a:r>
            <a:endParaRPr lang="en-US" sz="1400" dirty="0" smtClean="0">
              <a:solidFill>
                <a:prstClr val="black"/>
              </a:solidFill>
              <a:latin typeface="Century" panose="02040604050505020304" pitchFamily="18" charset="0"/>
            </a:endParaRPr>
          </a:p>
          <a:p>
            <a:pPr fontAlgn="base">
              <a:spcBef>
                <a:spcPct val="0"/>
              </a:spcBef>
              <a:spcAft>
                <a:spcPct val="0"/>
              </a:spcAft>
              <a:defRPr/>
            </a:pPr>
            <a:endParaRPr lang="en-US" sz="1400" dirty="0">
              <a:solidFill>
                <a:prstClr val="black"/>
              </a:solidFill>
              <a:latin typeface="Century" panose="02040604050505020304" pitchFamily="18" charset="0"/>
            </a:endParaRPr>
          </a:p>
        </p:txBody>
      </p:sp>
    </p:spTree>
    <p:extLst>
      <p:ext uri="{BB962C8B-B14F-4D97-AF65-F5344CB8AC3E}">
        <p14:creationId xmlns:p14="http://schemas.microsoft.com/office/powerpoint/2010/main" val="708982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12837"/>
            <a:ext cx="5344886" cy="1200329"/>
          </a:xfrm>
          <a:prstGeom prst="rect">
            <a:avLst/>
          </a:prstGeom>
        </p:spPr>
        <p:txBody>
          <a:bodyPr wrap="square">
            <a:spAutoFit/>
          </a:bodyPr>
          <a:lstStyle/>
          <a:p>
            <a:pPr marL="285750" indent="-285750">
              <a:buFont typeface="Wingdings" panose="05000000000000000000" pitchFamily="2" charset="2"/>
              <a:buChar char="Ø"/>
            </a:pPr>
            <a:r>
              <a:rPr lang="en-US" b="1" dirty="0" smtClean="0">
                <a:latin typeface="Century" panose="02040604050505020304" pitchFamily="18" charset="0"/>
              </a:rPr>
              <a:t>Eleanor </a:t>
            </a:r>
            <a:r>
              <a:rPr lang="en-US" b="1" dirty="0">
                <a:latin typeface="Century" panose="02040604050505020304" pitchFamily="18" charset="0"/>
              </a:rPr>
              <a:t>Roosevelt</a:t>
            </a:r>
            <a:r>
              <a:rPr lang="en-US" dirty="0">
                <a:latin typeface="Century" panose="02040604050505020304" pitchFamily="18" charset="0"/>
              </a:rPr>
              <a:t>, </a:t>
            </a:r>
            <a:r>
              <a:rPr lang="en-US" b="1" dirty="0">
                <a:latin typeface="Century" panose="02040604050505020304" pitchFamily="18" charset="0"/>
              </a:rPr>
              <a:t>Ladybird Johnson </a:t>
            </a:r>
            <a:r>
              <a:rPr lang="en-US" dirty="0">
                <a:latin typeface="Century" panose="02040604050505020304" pitchFamily="18" charset="0"/>
              </a:rPr>
              <a:t>and </a:t>
            </a:r>
            <a:r>
              <a:rPr lang="en-US" b="1" dirty="0">
                <a:latin typeface="Century" panose="02040604050505020304" pitchFamily="18" charset="0"/>
              </a:rPr>
              <a:t>Gerald Ford's daughter Susan </a:t>
            </a:r>
            <a:r>
              <a:rPr lang="en-US" dirty="0">
                <a:latin typeface="Century" panose="02040604050505020304" pitchFamily="18" charset="0"/>
              </a:rPr>
              <a:t>all sensed Lincoln's presence near the fireplace in the Lincoln Bedroom.</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2895599"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37457"/>
            <a:ext cx="4648200" cy="923330"/>
          </a:xfrm>
          <a:prstGeom prst="rect">
            <a:avLst/>
          </a:prstGeom>
        </p:spPr>
        <p:txBody>
          <a:bodyPr wrap="square">
            <a:spAutoFit/>
          </a:bodyPr>
          <a:lstStyle/>
          <a:p>
            <a:pPr marL="285750" lvl="0" indent="-285750">
              <a:buFont typeface="Wingdings" panose="05000000000000000000" pitchFamily="2" charset="2"/>
              <a:buChar char="Ø"/>
            </a:pPr>
            <a:r>
              <a:rPr lang="en-US" dirty="0">
                <a:solidFill>
                  <a:prstClr val="black"/>
                </a:solidFill>
                <a:latin typeface="Century" panose="02040604050505020304" pitchFamily="18" charset="0"/>
              </a:rPr>
              <a:t>Lincoln himself told his wife he dreamt of his own assassination three days before it actually happened. </a:t>
            </a:r>
          </a:p>
        </p:txBody>
      </p:sp>
      <p:sp>
        <p:nvSpPr>
          <p:cNvPr id="4" name="Rectangle 3"/>
          <p:cNvSpPr/>
          <p:nvPr/>
        </p:nvSpPr>
        <p:spPr>
          <a:xfrm>
            <a:off x="0" y="1752600"/>
            <a:ext cx="4572000" cy="1754326"/>
          </a:xfrm>
          <a:prstGeom prst="rect">
            <a:avLst/>
          </a:prstGeom>
        </p:spPr>
        <p:txBody>
          <a:bodyPr>
            <a:spAutoFit/>
          </a:bodyPr>
          <a:lstStyle/>
          <a:p>
            <a:pPr marL="285750" lvl="0" indent="-285750">
              <a:buFont typeface="Wingdings" panose="05000000000000000000" pitchFamily="2" charset="2"/>
              <a:buChar char="Ø"/>
            </a:pPr>
            <a:r>
              <a:rPr lang="en-US" b="1" dirty="0">
                <a:solidFill>
                  <a:prstClr val="black"/>
                </a:solidFill>
                <a:latin typeface="Century" panose="02040604050505020304" pitchFamily="18" charset="0"/>
              </a:rPr>
              <a:t>Calvin Coolidge's wife </a:t>
            </a:r>
            <a:r>
              <a:rPr lang="en-US" dirty="0">
                <a:solidFill>
                  <a:prstClr val="black"/>
                </a:solidFill>
                <a:latin typeface="Century" panose="02040604050505020304" pitchFamily="18" charset="0"/>
              </a:rPr>
              <a:t>reported seeing Lincoln's ghost standing at a window of the Oval Office, hands clasped behind his back gazing out the window (just as Reagan's daughter saw a figure in a similar pose.) </a:t>
            </a:r>
          </a:p>
        </p:txBody>
      </p:sp>
      <p:sp>
        <p:nvSpPr>
          <p:cNvPr id="5" name="Rectangle 4"/>
          <p:cNvSpPr/>
          <p:nvPr/>
        </p:nvSpPr>
        <p:spPr>
          <a:xfrm>
            <a:off x="0" y="3665240"/>
            <a:ext cx="4572000" cy="923330"/>
          </a:xfrm>
          <a:prstGeom prst="rect">
            <a:avLst/>
          </a:prstGeom>
        </p:spPr>
        <p:txBody>
          <a:bodyPr>
            <a:spAutoFit/>
          </a:bodyPr>
          <a:lstStyle/>
          <a:p>
            <a:pPr marL="285750" lvl="0" indent="-285750">
              <a:buFont typeface="Wingdings" panose="05000000000000000000" pitchFamily="2" charset="2"/>
              <a:buChar char="Ø"/>
            </a:pPr>
            <a:r>
              <a:rPr lang="en-US" dirty="0">
                <a:solidFill>
                  <a:prstClr val="black"/>
                </a:solidFill>
                <a:latin typeface="Century" panose="02040604050505020304" pitchFamily="18" charset="0"/>
              </a:rPr>
              <a:t>Franklin Roosevelt's </a:t>
            </a:r>
            <a:r>
              <a:rPr lang="en-US" b="1" dirty="0">
                <a:solidFill>
                  <a:prstClr val="black"/>
                </a:solidFill>
                <a:latin typeface="Century" panose="02040604050505020304" pitchFamily="18" charset="0"/>
              </a:rPr>
              <a:t>valet</a:t>
            </a:r>
            <a:r>
              <a:rPr lang="en-US" dirty="0">
                <a:solidFill>
                  <a:prstClr val="black"/>
                </a:solidFill>
                <a:latin typeface="Century" panose="02040604050505020304" pitchFamily="18" charset="0"/>
              </a:rPr>
              <a:t> ran screaming from the White House after seeing Lincoln's ghost. </a:t>
            </a:r>
          </a:p>
        </p:txBody>
      </p:sp>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075" t="3411" b="11255"/>
          <a:stretch/>
        </p:blipFill>
        <p:spPr bwMode="auto">
          <a:xfrm flipH="1">
            <a:off x="5377542" y="2107986"/>
            <a:ext cx="3156857" cy="403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349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7726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89438"/>
            <a:ext cx="5577122" cy="448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l="6374" r="6507"/>
          <a:stretch/>
        </p:blipFill>
        <p:spPr>
          <a:xfrm>
            <a:off x="5943600" y="1524000"/>
            <a:ext cx="3107433" cy="4327888"/>
          </a:xfrm>
          <a:prstGeom prst="rect">
            <a:avLst/>
          </a:prstGeom>
        </p:spPr>
      </p:pic>
    </p:spTree>
    <p:extLst>
      <p:ext uri="{BB962C8B-B14F-4D97-AF65-F5344CB8AC3E}">
        <p14:creationId xmlns:p14="http://schemas.microsoft.com/office/powerpoint/2010/main" val="4104632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3200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86000"/>
            <a:ext cx="506644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5800" y="304800"/>
            <a:ext cx="8229600" cy="1569660"/>
          </a:xfrm>
          <a:prstGeom prst="rect">
            <a:avLst/>
          </a:prstGeom>
        </p:spPr>
        <p:txBody>
          <a:bodyPr wrap="square">
            <a:spAutoFit/>
          </a:bodyPr>
          <a:lstStyle/>
          <a:p>
            <a:pPr marL="285750" lvl="0" indent="-285750">
              <a:buFont typeface="Wingdings" panose="05000000000000000000" pitchFamily="2" charset="2"/>
              <a:buChar char="Ø"/>
            </a:pPr>
            <a:r>
              <a:rPr lang="en-US" sz="2400" dirty="0">
                <a:solidFill>
                  <a:prstClr val="black"/>
                </a:solidFill>
                <a:latin typeface="Century" panose="02040604050505020304" pitchFamily="18" charset="0"/>
              </a:rPr>
              <a:t>It's well known that Abraham Lincoln and his wife held séances in the White House, attempting to contact the spirit of their son Willie, who died there and who has been seen walking the halls.</a:t>
            </a:r>
          </a:p>
        </p:txBody>
      </p:sp>
    </p:spTree>
    <p:extLst>
      <p:ext uri="{BB962C8B-B14F-4D97-AF65-F5344CB8AC3E}">
        <p14:creationId xmlns:p14="http://schemas.microsoft.com/office/powerpoint/2010/main" val="1573209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139" y="3505200"/>
            <a:ext cx="4191000" cy="2308324"/>
          </a:xfrm>
          <a:prstGeom prst="rect">
            <a:avLst/>
          </a:prstGeom>
        </p:spPr>
        <p:txBody>
          <a:bodyPr wrap="square">
            <a:spAutoFit/>
          </a:bodyPr>
          <a:lstStyle/>
          <a:p>
            <a:pPr marL="342900" indent="-342900">
              <a:buFont typeface="Wingdings" panose="05000000000000000000" pitchFamily="2" charset="2"/>
              <a:buChar char="Ø"/>
            </a:pPr>
            <a:r>
              <a:rPr lang="en-US" sz="2400" dirty="0" smtClean="0">
                <a:latin typeface="Century" panose="02040604050505020304" pitchFamily="18" charset="0"/>
              </a:rPr>
              <a:t>A member </a:t>
            </a:r>
            <a:r>
              <a:rPr lang="en-US" sz="2400" dirty="0">
                <a:latin typeface="Century" panose="02040604050505020304" pitchFamily="18" charset="0"/>
              </a:rPr>
              <a:t>of the household staff claimed to have seen </a:t>
            </a:r>
            <a:r>
              <a:rPr lang="en-US" sz="2400" dirty="0" smtClean="0">
                <a:latin typeface="Century" panose="02040604050505020304" pitchFamily="18" charset="0"/>
              </a:rPr>
              <a:t>Willie Lincoln </a:t>
            </a:r>
            <a:r>
              <a:rPr lang="en-US" sz="2400" dirty="0">
                <a:latin typeface="Century" panose="02040604050505020304" pitchFamily="18" charset="0"/>
              </a:rPr>
              <a:t>and to have conversed with his spirit. </a:t>
            </a:r>
            <a:endParaRPr lang="en-US" sz="2400" dirty="0" smtClean="0">
              <a:latin typeface="Century" panose="02040604050505020304" pitchFamily="18" charset="0"/>
            </a:endParaRPr>
          </a:p>
          <a:p>
            <a:pPr marL="342900" indent="-342900">
              <a:buFont typeface="Wingdings" panose="05000000000000000000" pitchFamily="2" charset="2"/>
              <a:buChar char="Ø"/>
            </a:pPr>
            <a:endParaRPr lang="en-US" sz="2400" dirty="0">
              <a:latin typeface="Century" panose="02040604050505020304" pitchFamily="18" charset="0"/>
            </a:endParaRPr>
          </a:p>
        </p:txBody>
      </p:sp>
      <p:pic>
        <p:nvPicPr>
          <p:cNvPr id="5" name="Picture 4"/>
          <p:cNvPicPr>
            <a:picLocks noChangeAspect="1"/>
          </p:cNvPicPr>
          <p:nvPr/>
        </p:nvPicPr>
        <p:blipFill>
          <a:blip r:embed="rId2"/>
          <a:stretch>
            <a:fillRect/>
          </a:stretch>
        </p:blipFill>
        <p:spPr>
          <a:xfrm>
            <a:off x="4736090" y="1676399"/>
            <a:ext cx="4054917" cy="4924425"/>
          </a:xfrm>
          <a:prstGeom prst="rect">
            <a:avLst/>
          </a:prstGeom>
        </p:spPr>
      </p:pic>
      <p:pic>
        <p:nvPicPr>
          <p:cNvPr id="6" name="Picture 5"/>
          <p:cNvPicPr>
            <a:picLocks noChangeAspect="1"/>
          </p:cNvPicPr>
          <p:nvPr/>
        </p:nvPicPr>
        <p:blipFill>
          <a:blip r:embed="rId3"/>
          <a:stretch>
            <a:fillRect/>
          </a:stretch>
        </p:blipFill>
        <p:spPr>
          <a:xfrm>
            <a:off x="327294" y="414337"/>
            <a:ext cx="1809750" cy="2524125"/>
          </a:xfrm>
          <a:prstGeom prst="rect">
            <a:avLst/>
          </a:prstGeom>
        </p:spPr>
      </p:pic>
      <p:sp>
        <p:nvSpPr>
          <p:cNvPr id="7" name="Rectangle 6"/>
          <p:cNvSpPr/>
          <p:nvPr/>
        </p:nvSpPr>
        <p:spPr>
          <a:xfrm>
            <a:off x="2422794" y="428767"/>
            <a:ext cx="4572000" cy="830997"/>
          </a:xfrm>
          <a:prstGeom prst="rect">
            <a:avLst/>
          </a:prstGeom>
        </p:spPr>
        <p:txBody>
          <a:bodyPr>
            <a:spAutoFit/>
          </a:bodyPr>
          <a:lstStyle/>
          <a:p>
            <a:r>
              <a:rPr lang="en-US" sz="2400" dirty="0">
                <a:solidFill>
                  <a:prstClr val="black"/>
                </a:solidFill>
                <a:latin typeface="Century" panose="02040604050505020304" pitchFamily="18" charset="0"/>
              </a:rPr>
              <a:t>During the administration of Ulysses S. Grant</a:t>
            </a:r>
            <a:endParaRPr lang="en-US" dirty="0"/>
          </a:p>
        </p:txBody>
      </p:sp>
    </p:spTree>
    <p:extLst>
      <p:ext uri="{BB962C8B-B14F-4D97-AF65-F5344CB8AC3E}">
        <p14:creationId xmlns:p14="http://schemas.microsoft.com/office/powerpoint/2010/main" val="258960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5029" y="207534"/>
            <a:ext cx="7659469"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dirty="0" smtClean="0">
                <a:solidFill>
                  <a:prstClr val="black"/>
                </a:solidFill>
                <a:latin typeface="Century" panose="02040604050505020304" pitchFamily="18" charset="0"/>
              </a:rPr>
              <a:t>Other Ghostly Sightings at the White House:</a:t>
            </a:r>
            <a:endParaRPr lang="en-US" sz="2800" dirty="0"/>
          </a:p>
        </p:txBody>
      </p:sp>
      <p:sp>
        <p:nvSpPr>
          <p:cNvPr id="5" name="Rectangle 4"/>
          <p:cNvSpPr/>
          <p:nvPr/>
        </p:nvSpPr>
        <p:spPr>
          <a:xfrm>
            <a:off x="3352799" y="970493"/>
            <a:ext cx="5719883" cy="1569660"/>
          </a:xfrm>
          <a:prstGeom prst="rect">
            <a:avLst/>
          </a:prstGeom>
        </p:spPr>
        <p:txBody>
          <a:bodyPr wrap="square">
            <a:spAutoFit/>
          </a:bodyPr>
          <a:lstStyle/>
          <a:p>
            <a:pPr marL="285750" lvl="0" indent="-285750">
              <a:buFont typeface="Wingdings" panose="05000000000000000000" pitchFamily="2" charset="2"/>
              <a:buChar char="Ø"/>
            </a:pPr>
            <a:r>
              <a:rPr lang="en-US" sz="2400" dirty="0">
                <a:solidFill>
                  <a:prstClr val="black"/>
                </a:solidFill>
                <a:latin typeface="Century" panose="02040604050505020304" pitchFamily="18" charset="0"/>
              </a:rPr>
              <a:t>The ghost of </a:t>
            </a:r>
            <a:r>
              <a:rPr lang="en-US" sz="2400" b="1" dirty="0" err="1">
                <a:solidFill>
                  <a:prstClr val="black"/>
                </a:solidFill>
                <a:latin typeface="Century" panose="02040604050505020304" pitchFamily="18" charset="0"/>
              </a:rPr>
              <a:t>Dolley</a:t>
            </a:r>
            <a:r>
              <a:rPr lang="en-US" sz="2400" b="1" dirty="0">
                <a:solidFill>
                  <a:prstClr val="black"/>
                </a:solidFill>
                <a:latin typeface="Century" panose="02040604050505020304" pitchFamily="18" charset="0"/>
              </a:rPr>
              <a:t> Madison</a:t>
            </a:r>
            <a:r>
              <a:rPr lang="en-US" sz="2400" dirty="0">
                <a:solidFill>
                  <a:prstClr val="black"/>
                </a:solidFill>
                <a:latin typeface="Century" panose="02040604050505020304" pitchFamily="18" charset="0"/>
              </a:rPr>
              <a:t>, wife of James Madison, appeared often in the Rose Garden, which she </a:t>
            </a:r>
            <a:r>
              <a:rPr lang="en-US" sz="2400" dirty="0" smtClean="0">
                <a:solidFill>
                  <a:prstClr val="black"/>
                </a:solidFill>
                <a:latin typeface="Century" panose="02040604050505020304" pitchFamily="18" charset="0"/>
              </a:rPr>
              <a:t>had built and planted</a:t>
            </a:r>
            <a:r>
              <a:rPr lang="en-US" sz="2400" dirty="0">
                <a:solidFill>
                  <a:prstClr val="black"/>
                </a:solidFill>
                <a:latin typeface="Century" panose="02040604050505020304" pitchFamily="18" charset="0"/>
              </a:rPr>
              <a:t>.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04167"/>
            <a:ext cx="2759256" cy="255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197" y="3505227"/>
            <a:ext cx="4572000" cy="3170099"/>
          </a:xfrm>
          <a:prstGeom prst="rect">
            <a:avLst/>
          </a:prstGeom>
        </p:spPr>
        <p:txBody>
          <a:bodyPr>
            <a:spAutoFit/>
          </a:bodyPr>
          <a:lstStyle/>
          <a:p>
            <a:pPr marL="342900" indent="-342900">
              <a:buFont typeface="Wingdings" panose="05000000000000000000" pitchFamily="2" charset="2"/>
              <a:buChar char="Ø"/>
            </a:pPr>
            <a:r>
              <a:rPr lang="en-US" sz="2000" dirty="0">
                <a:latin typeface="Century" panose="02040604050505020304" pitchFamily="18" charset="0"/>
              </a:rPr>
              <a:t>When </a:t>
            </a:r>
            <a:r>
              <a:rPr lang="en-US" sz="2000" dirty="0" smtClean="0">
                <a:latin typeface="Century" panose="02040604050505020304" pitchFamily="18" charset="0"/>
              </a:rPr>
              <a:t>Mrs</a:t>
            </a:r>
            <a:r>
              <a:rPr lang="en-US" sz="2000" dirty="0">
                <a:latin typeface="Century" panose="02040604050505020304" pitchFamily="18" charset="0"/>
              </a:rPr>
              <a:t>. Woodrow Wilson occupied the White House, she ordered gardeners to dig up the familiar Rose Garden. </a:t>
            </a:r>
            <a:endParaRPr lang="en-US" sz="2000" dirty="0" smtClean="0">
              <a:latin typeface="Century" panose="02040604050505020304" pitchFamily="18" charset="0"/>
            </a:endParaRPr>
          </a:p>
          <a:p>
            <a:pPr marL="342900" indent="-342900">
              <a:buFont typeface="Wingdings" panose="05000000000000000000" pitchFamily="2" charset="2"/>
              <a:buChar char="Ø"/>
            </a:pPr>
            <a:r>
              <a:rPr lang="en-US" sz="2000" dirty="0" smtClean="0">
                <a:latin typeface="Century" panose="02040604050505020304" pitchFamily="18" charset="0"/>
              </a:rPr>
              <a:t>They </a:t>
            </a:r>
            <a:r>
              <a:rPr lang="en-US" sz="2000" dirty="0">
                <a:latin typeface="Century" panose="02040604050505020304" pitchFamily="18" charset="0"/>
              </a:rPr>
              <a:t>never turned a spade. </a:t>
            </a:r>
            <a:r>
              <a:rPr lang="en-US" sz="2000" dirty="0" smtClean="0">
                <a:latin typeface="Century" panose="02040604050505020304" pitchFamily="18" charset="0"/>
              </a:rPr>
              <a:t>The </a:t>
            </a:r>
            <a:r>
              <a:rPr lang="en-US" sz="2000" dirty="0">
                <a:latin typeface="Century" panose="02040604050505020304" pitchFamily="18" charset="0"/>
              </a:rPr>
              <a:t>men </a:t>
            </a:r>
            <a:r>
              <a:rPr lang="en-US" sz="2000" dirty="0" smtClean="0">
                <a:latin typeface="Century" panose="02040604050505020304" pitchFamily="18" charset="0"/>
              </a:rPr>
              <a:t>fled after seeing her ghost!!</a:t>
            </a:r>
          </a:p>
          <a:p>
            <a:pPr marL="342900" indent="-342900">
              <a:buFont typeface="Wingdings" panose="05000000000000000000" pitchFamily="2" charset="2"/>
              <a:buChar char="Ø"/>
            </a:pPr>
            <a:r>
              <a:rPr lang="en-US" sz="2000" dirty="0" smtClean="0">
                <a:latin typeface="Century" panose="02040604050505020304" pitchFamily="18" charset="0"/>
              </a:rPr>
              <a:t>Not </a:t>
            </a:r>
            <a:r>
              <a:rPr lang="en-US" sz="2000" dirty="0">
                <a:latin typeface="Century" panose="02040604050505020304" pitchFamily="18" charset="0"/>
              </a:rPr>
              <a:t>a flower was disturbed and </a:t>
            </a:r>
            <a:r>
              <a:rPr lang="en-US" sz="2000" dirty="0" err="1">
                <a:latin typeface="Century" panose="02040604050505020304" pitchFamily="18" charset="0"/>
              </a:rPr>
              <a:t>Dolley’s</a:t>
            </a:r>
            <a:r>
              <a:rPr lang="en-US" sz="2000" dirty="0">
                <a:latin typeface="Century" panose="02040604050505020304" pitchFamily="18" charset="0"/>
              </a:rPr>
              <a:t> garden continues to bloom today as it has for nearly two centuries.</a:t>
            </a:r>
          </a:p>
        </p:txBody>
      </p:sp>
      <p:pic>
        <p:nvPicPr>
          <p:cNvPr id="7" name="Picture 6"/>
          <p:cNvPicPr>
            <a:picLocks noChangeAspect="1"/>
          </p:cNvPicPr>
          <p:nvPr/>
        </p:nvPicPr>
        <p:blipFill>
          <a:blip r:embed="rId3"/>
          <a:stretch>
            <a:fillRect/>
          </a:stretch>
        </p:blipFill>
        <p:spPr>
          <a:xfrm>
            <a:off x="4590197" y="2779892"/>
            <a:ext cx="4310246" cy="3810330"/>
          </a:xfrm>
          <a:prstGeom prst="rect">
            <a:avLst/>
          </a:prstGeom>
        </p:spPr>
      </p:pic>
    </p:spTree>
    <p:extLst>
      <p:ext uri="{BB962C8B-B14F-4D97-AF65-F5344CB8AC3E}">
        <p14:creationId xmlns:p14="http://schemas.microsoft.com/office/powerpoint/2010/main" val="310837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5029" y="207534"/>
            <a:ext cx="7659469"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dirty="0" smtClean="0">
                <a:solidFill>
                  <a:prstClr val="black"/>
                </a:solidFill>
                <a:latin typeface="Century" panose="02040604050505020304" pitchFamily="18" charset="0"/>
              </a:rPr>
              <a:t>Other Ghostly Sightings at the White House:</a:t>
            </a:r>
            <a:endParaRPr lang="en-US" sz="2800" dirty="0"/>
          </a:p>
        </p:txBody>
      </p:sp>
      <p:sp>
        <p:nvSpPr>
          <p:cNvPr id="4" name="Rectangle 3"/>
          <p:cNvSpPr/>
          <p:nvPr/>
        </p:nvSpPr>
        <p:spPr>
          <a:xfrm>
            <a:off x="272056" y="1288342"/>
            <a:ext cx="4572000" cy="3139321"/>
          </a:xfrm>
          <a:prstGeom prst="rect">
            <a:avLst/>
          </a:prstGeom>
        </p:spPr>
        <p:txBody>
          <a:bodyPr>
            <a:spAutoFit/>
          </a:bodyPr>
          <a:lstStyle/>
          <a:p>
            <a:pPr marL="285750" lvl="0" indent="-285750">
              <a:buFont typeface="Wingdings" panose="05000000000000000000" pitchFamily="2" charset="2"/>
              <a:buChar char="Ø"/>
            </a:pPr>
            <a:r>
              <a:rPr lang="en-US" sz="2200" b="1" dirty="0">
                <a:solidFill>
                  <a:prstClr val="black"/>
                </a:solidFill>
                <a:latin typeface="Century" panose="02040604050505020304" pitchFamily="18" charset="0"/>
              </a:rPr>
              <a:t>Abigail Adams</a:t>
            </a:r>
            <a:r>
              <a:rPr lang="en-US" sz="2200" dirty="0">
                <a:solidFill>
                  <a:prstClr val="black"/>
                </a:solidFill>
                <a:latin typeface="Century" panose="02040604050505020304" pitchFamily="18" charset="0"/>
              </a:rPr>
              <a:t>' ghost has been seen hanging laundry in the East Room -- she appeared frequently during the </a:t>
            </a:r>
            <a:endParaRPr lang="en-US" sz="2200" dirty="0" smtClean="0">
              <a:solidFill>
                <a:prstClr val="black"/>
              </a:solidFill>
              <a:latin typeface="Century" panose="02040604050505020304" pitchFamily="18" charset="0"/>
            </a:endParaRPr>
          </a:p>
          <a:p>
            <a:pPr marL="285750" lvl="0" indent="-285750">
              <a:buFont typeface="Wingdings" panose="05000000000000000000" pitchFamily="2" charset="2"/>
              <a:buChar char="Ø"/>
            </a:pPr>
            <a:endParaRPr lang="en-US" sz="2200" dirty="0">
              <a:solidFill>
                <a:prstClr val="black"/>
              </a:solidFill>
              <a:latin typeface="Century" panose="02040604050505020304" pitchFamily="18" charset="0"/>
            </a:endParaRPr>
          </a:p>
          <a:p>
            <a:pPr marL="285750" lvl="0" indent="-285750">
              <a:buFont typeface="Wingdings" panose="05000000000000000000" pitchFamily="2" charset="2"/>
              <a:buChar char="Ø"/>
            </a:pPr>
            <a:r>
              <a:rPr lang="en-US" sz="2200" dirty="0" smtClean="0">
                <a:solidFill>
                  <a:prstClr val="black"/>
                </a:solidFill>
                <a:latin typeface="Century" panose="02040604050505020304" pitchFamily="18" charset="0"/>
              </a:rPr>
              <a:t>Taft </a:t>
            </a:r>
            <a:r>
              <a:rPr lang="en-US" sz="2200" dirty="0">
                <a:solidFill>
                  <a:prstClr val="black"/>
                </a:solidFill>
                <a:latin typeface="Century" panose="02040604050505020304" pitchFamily="18" charset="0"/>
              </a:rPr>
              <a:t>administration and as late as 2002 and is often accompanied by the smell of laundry soap.</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200400" cy="22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615206" y="4293828"/>
            <a:ext cx="2566394" cy="2532327"/>
          </a:xfrm>
          <a:prstGeom prst="rect">
            <a:avLst/>
          </a:prstGeom>
        </p:spPr>
      </p:pic>
      <p:pic>
        <p:nvPicPr>
          <p:cNvPr id="6" name="Picture 5"/>
          <p:cNvPicPr>
            <a:picLocks noChangeAspect="1"/>
          </p:cNvPicPr>
          <p:nvPr/>
        </p:nvPicPr>
        <p:blipFill>
          <a:blip r:embed="rId4"/>
          <a:stretch>
            <a:fillRect/>
          </a:stretch>
        </p:blipFill>
        <p:spPr>
          <a:xfrm>
            <a:off x="922847" y="5759355"/>
            <a:ext cx="1603115" cy="1066800"/>
          </a:xfrm>
          <a:prstGeom prst="rect">
            <a:avLst/>
          </a:prstGeom>
        </p:spPr>
      </p:pic>
    </p:spTree>
    <p:extLst>
      <p:ext uri="{BB962C8B-B14F-4D97-AF65-F5344CB8AC3E}">
        <p14:creationId xmlns:p14="http://schemas.microsoft.com/office/powerpoint/2010/main" val="1737962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6781800" cy="2862322"/>
          </a:xfrm>
          <a:prstGeom prst="rect">
            <a:avLst/>
          </a:prstGeom>
        </p:spPr>
        <p:txBody>
          <a:bodyPr wrap="square">
            <a:spAutoFit/>
          </a:bodyPr>
          <a:lstStyle/>
          <a:p>
            <a:pPr marL="342900" lvl="0" indent="-342900">
              <a:buFont typeface="Wingdings" panose="05000000000000000000" pitchFamily="2" charset="2"/>
              <a:buChar char="Ø"/>
            </a:pPr>
            <a:r>
              <a:rPr lang="en-US" sz="2000" dirty="0">
                <a:solidFill>
                  <a:prstClr val="black"/>
                </a:solidFill>
                <a:latin typeface="Century" panose="02040604050505020304" pitchFamily="18" charset="0"/>
              </a:rPr>
              <a:t>There is even reportedly a </a:t>
            </a:r>
            <a:r>
              <a:rPr lang="en-US" sz="2000" b="1" dirty="0">
                <a:solidFill>
                  <a:prstClr val="black"/>
                </a:solidFill>
                <a:latin typeface="Century" panose="02040604050505020304" pitchFamily="18" charset="0"/>
              </a:rPr>
              <a:t>Demon Cat </a:t>
            </a:r>
            <a:r>
              <a:rPr lang="en-US" sz="2000" dirty="0">
                <a:solidFill>
                  <a:prstClr val="black"/>
                </a:solidFill>
                <a:latin typeface="Century" panose="02040604050505020304" pitchFamily="18" charset="0"/>
              </a:rPr>
              <a:t>in the White House basement that is rarely seen. </a:t>
            </a:r>
            <a:endParaRPr lang="en-US" sz="2000" dirty="0" smtClean="0">
              <a:solidFill>
                <a:prstClr val="black"/>
              </a:solidFill>
              <a:latin typeface="Century" panose="02040604050505020304" pitchFamily="18" charset="0"/>
            </a:endParaRPr>
          </a:p>
          <a:p>
            <a:pPr marL="342900" lvl="0" indent="-342900">
              <a:buFont typeface="Wingdings" panose="05000000000000000000" pitchFamily="2" charset="2"/>
              <a:buChar char="Ø"/>
            </a:pPr>
            <a:endParaRPr lang="en-US" sz="2000" dirty="0">
              <a:solidFill>
                <a:prstClr val="black"/>
              </a:solidFill>
              <a:latin typeface="Century" panose="02040604050505020304" pitchFamily="18" charset="0"/>
            </a:endParaRPr>
          </a:p>
          <a:p>
            <a:pPr marL="342900" lvl="0" indent="-342900">
              <a:buFont typeface="Wingdings" panose="05000000000000000000" pitchFamily="2" charset="2"/>
              <a:buChar char="Ø"/>
            </a:pPr>
            <a:r>
              <a:rPr lang="en-US" sz="2000" dirty="0" smtClean="0">
                <a:solidFill>
                  <a:prstClr val="black"/>
                </a:solidFill>
                <a:latin typeface="Century" panose="02040604050505020304" pitchFamily="18" charset="0"/>
              </a:rPr>
              <a:t>When the cat does </a:t>
            </a:r>
            <a:r>
              <a:rPr lang="en-US" sz="2000" dirty="0">
                <a:solidFill>
                  <a:prstClr val="black"/>
                </a:solidFill>
                <a:latin typeface="Century" panose="02040604050505020304" pitchFamily="18" charset="0"/>
              </a:rPr>
              <a:t>appear, it is foretelling a national disaster. </a:t>
            </a:r>
            <a:endParaRPr lang="en-US" sz="2000" dirty="0" smtClean="0">
              <a:solidFill>
                <a:prstClr val="black"/>
              </a:solidFill>
              <a:latin typeface="Century" panose="02040604050505020304" pitchFamily="18" charset="0"/>
            </a:endParaRPr>
          </a:p>
          <a:p>
            <a:pPr marL="342900" lvl="0" indent="-342900">
              <a:buFont typeface="Wingdings" panose="05000000000000000000" pitchFamily="2" charset="2"/>
              <a:buChar char="Ø"/>
            </a:pPr>
            <a:endParaRPr lang="en-US" sz="2000" dirty="0">
              <a:solidFill>
                <a:prstClr val="black"/>
              </a:solidFill>
              <a:latin typeface="Century" panose="02040604050505020304" pitchFamily="18" charset="0"/>
            </a:endParaRPr>
          </a:p>
          <a:p>
            <a:pPr marL="342900" lvl="0" indent="-342900">
              <a:buFont typeface="Wingdings" panose="05000000000000000000" pitchFamily="2" charset="2"/>
              <a:buChar char="Ø"/>
            </a:pPr>
            <a:r>
              <a:rPr lang="en-US" sz="2000" dirty="0" smtClean="0">
                <a:solidFill>
                  <a:prstClr val="black"/>
                </a:solidFill>
                <a:latin typeface="Century" panose="02040604050505020304" pitchFamily="18" charset="0"/>
              </a:rPr>
              <a:t>While </a:t>
            </a:r>
            <a:r>
              <a:rPr lang="en-US" sz="2000" dirty="0">
                <a:solidFill>
                  <a:prstClr val="black"/>
                </a:solidFill>
                <a:latin typeface="Century" panose="02040604050505020304" pitchFamily="18" charset="0"/>
              </a:rPr>
              <a:t>the Demon Cat may at first look like a harmless kitten, it grows in size and evil the closer one gets. </a:t>
            </a:r>
          </a:p>
        </p:txBody>
      </p:sp>
      <p:sp>
        <p:nvSpPr>
          <p:cNvPr id="3" name="Rectangle 2"/>
          <p:cNvSpPr/>
          <p:nvPr/>
        </p:nvSpPr>
        <p:spPr>
          <a:xfrm>
            <a:off x="457200" y="3733800"/>
            <a:ext cx="5474240" cy="1015663"/>
          </a:xfrm>
          <a:prstGeom prst="rect">
            <a:avLst/>
          </a:prstGeom>
        </p:spPr>
        <p:txBody>
          <a:bodyPr wrap="square">
            <a:spAutoFit/>
          </a:bodyPr>
          <a:lstStyle/>
          <a:p>
            <a:pPr marL="342900" lvl="0" indent="-342900">
              <a:buFont typeface="Wingdings" panose="05000000000000000000" pitchFamily="2" charset="2"/>
              <a:buChar char="Ø"/>
            </a:pPr>
            <a:r>
              <a:rPr lang="en-US" sz="2000" dirty="0">
                <a:solidFill>
                  <a:prstClr val="black"/>
                </a:solidFill>
                <a:latin typeface="Century" panose="02040604050505020304" pitchFamily="18" charset="0"/>
              </a:rPr>
              <a:t>A White House guard saw it a week before the stock market crash of </a:t>
            </a:r>
            <a:r>
              <a:rPr lang="en-US" sz="2000" dirty="0" smtClean="0">
                <a:solidFill>
                  <a:prstClr val="black"/>
                </a:solidFill>
                <a:latin typeface="Century" panose="02040604050505020304" pitchFamily="18" charset="0"/>
              </a:rPr>
              <a:t>1929</a:t>
            </a:r>
          </a:p>
          <a:p>
            <a:pPr marL="342900" lvl="0" indent="-342900">
              <a:buFont typeface="Wingdings" panose="05000000000000000000" pitchFamily="2" charset="2"/>
              <a:buChar char="Ø"/>
            </a:pPr>
            <a:endParaRPr lang="en-US" sz="2000" dirty="0">
              <a:solidFill>
                <a:prstClr val="black"/>
              </a:solidFill>
              <a:latin typeface="Century" panose="02040604050505020304" pitchFamily="18" charset="0"/>
            </a:endParaRPr>
          </a:p>
        </p:txBody>
      </p:sp>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881" b="89881" l="17593" r="62500"/>
                    </a14:imgEffect>
                  </a14:imgLayer>
                </a14:imgProps>
              </a:ext>
              <a:ext uri="{28A0092B-C50C-407E-A947-70E740481C1C}">
                <a14:useLocalDpi xmlns:a14="http://schemas.microsoft.com/office/drawing/2010/main" val="0"/>
              </a:ext>
            </a:extLst>
          </a:blip>
          <a:srcRect l="12963" t="18027" r="39947" b="9591"/>
          <a:stretch/>
        </p:blipFill>
        <p:spPr bwMode="auto">
          <a:xfrm>
            <a:off x="1828800" y="2743200"/>
            <a:ext cx="968829" cy="115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2" b="100000" l="1613" r="95699"/>
                    </a14:imgEffect>
                  </a14:imgLayer>
                </a14:imgProps>
              </a:ext>
              <a:ext uri="{28A0092B-C50C-407E-A947-70E740481C1C}">
                <a14:useLocalDpi xmlns:a14="http://schemas.microsoft.com/office/drawing/2010/main" val="0"/>
              </a:ext>
            </a:extLst>
          </a:blip>
          <a:srcRect/>
          <a:stretch>
            <a:fillRect/>
          </a:stretch>
        </p:blipFill>
        <p:spPr bwMode="auto">
          <a:xfrm>
            <a:off x="6400800" y="228600"/>
            <a:ext cx="226168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5105400"/>
            <a:ext cx="5029200" cy="707886"/>
          </a:xfrm>
          <a:prstGeom prst="rect">
            <a:avLst/>
          </a:prstGeom>
        </p:spPr>
        <p:txBody>
          <a:bodyPr wrap="square">
            <a:spAutoFit/>
          </a:bodyPr>
          <a:lstStyle/>
          <a:p>
            <a:pPr marL="342900" lvl="0" indent="-342900">
              <a:buFont typeface="Wingdings" panose="05000000000000000000" pitchFamily="2" charset="2"/>
              <a:buChar char="Ø"/>
            </a:pPr>
            <a:r>
              <a:rPr lang="en-US" sz="2000" dirty="0">
                <a:solidFill>
                  <a:prstClr val="black"/>
                </a:solidFill>
                <a:latin typeface="Century" panose="02040604050505020304" pitchFamily="18" charset="0"/>
              </a:rPr>
              <a:t>It was also reportedly seen before Kennedy's assassination in 1963.</a:t>
            </a:r>
          </a:p>
        </p:txBody>
      </p:sp>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1" y="2914649"/>
            <a:ext cx="2830372" cy="197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771234"/>
            <a:ext cx="29718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493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7300" y="357200"/>
            <a:ext cx="3924300" cy="2246769"/>
          </a:xfrm>
          <a:prstGeom prst="rect">
            <a:avLst/>
          </a:prstGeom>
        </p:spPr>
        <p:txBody>
          <a:bodyPr wrap="square">
            <a:spAutoFit/>
          </a:bodyPr>
          <a:lstStyle/>
          <a:p>
            <a:pPr marL="342900" indent="-342900">
              <a:buFont typeface="Wingdings" panose="05000000000000000000" pitchFamily="2" charset="2"/>
              <a:buChar char="Ø"/>
            </a:pPr>
            <a:r>
              <a:rPr lang="en-US" sz="2000" dirty="0">
                <a:latin typeface="Century" panose="02040604050505020304" pitchFamily="18" charset="0"/>
              </a:rPr>
              <a:t>Twenty years after Jackson’s death, Mary Todd Lincoln, a devout believer in the spirit world, told friends that she’d heard him stomping through the White House corridors and swearing. </a:t>
            </a:r>
          </a:p>
        </p:txBody>
      </p:sp>
      <p:sp>
        <p:nvSpPr>
          <p:cNvPr id="3" name="Rectangle 2"/>
          <p:cNvSpPr/>
          <p:nvPr/>
        </p:nvSpPr>
        <p:spPr>
          <a:xfrm>
            <a:off x="304800" y="4311416"/>
            <a:ext cx="4920587" cy="2554545"/>
          </a:xfrm>
          <a:prstGeom prst="rect">
            <a:avLst/>
          </a:prstGeom>
        </p:spPr>
        <p:txBody>
          <a:bodyPr wrap="square">
            <a:spAutoFit/>
          </a:bodyPr>
          <a:lstStyle/>
          <a:p>
            <a:pPr marL="342900" indent="-342900">
              <a:buFont typeface="Wingdings" panose="05000000000000000000" pitchFamily="2" charset="2"/>
              <a:buChar char="Ø"/>
            </a:pPr>
            <a:r>
              <a:rPr lang="en-US" sz="2000" dirty="0">
                <a:latin typeface="Century" panose="02040604050505020304" pitchFamily="18" charset="0"/>
              </a:rPr>
              <a:t>The Rose Room is believed to be one of the most haunted spots in the White House. </a:t>
            </a:r>
            <a:endParaRPr lang="en-US" sz="2000" dirty="0" smtClean="0">
              <a:latin typeface="Century" panose="02040604050505020304" pitchFamily="18" charset="0"/>
            </a:endParaRPr>
          </a:p>
          <a:p>
            <a:pPr marL="342900" indent="-342900">
              <a:buFont typeface="Wingdings" panose="05000000000000000000" pitchFamily="2" charset="2"/>
              <a:buChar char="Ø"/>
            </a:pPr>
            <a:r>
              <a:rPr lang="en-US" sz="2000" dirty="0" smtClean="0">
                <a:latin typeface="Century" panose="02040604050505020304" pitchFamily="18" charset="0"/>
              </a:rPr>
              <a:t>It </a:t>
            </a:r>
            <a:r>
              <a:rPr lang="en-US" sz="2000" dirty="0">
                <a:latin typeface="Century" panose="02040604050505020304" pitchFamily="18" charset="0"/>
              </a:rPr>
              <a:t>contains Andrew Jackson’s bed, and if we are to believe testimony of those who have felt his presence, “Old Hickory” himself still dwells in his former bed chamber</a:t>
            </a:r>
          </a:p>
        </p:txBody>
      </p:sp>
      <p:pic>
        <p:nvPicPr>
          <p:cNvPr id="5" name="Picture 4"/>
          <p:cNvPicPr>
            <a:picLocks noChangeAspect="1"/>
          </p:cNvPicPr>
          <p:nvPr/>
        </p:nvPicPr>
        <p:blipFill>
          <a:blip r:embed="rId2"/>
          <a:stretch>
            <a:fillRect/>
          </a:stretch>
        </p:blipFill>
        <p:spPr>
          <a:xfrm>
            <a:off x="5676801" y="2895600"/>
            <a:ext cx="2895798" cy="3855433"/>
          </a:xfrm>
          <a:prstGeom prst="rect">
            <a:avLst/>
          </a:prstGeom>
        </p:spPr>
      </p:pic>
      <p:pic>
        <p:nvPicPr>
          <p:cNvPr id="6" name="Picture 5"/>
          <p:cNvPicPr>
            <a:picLocks noChangeAspect="1"/>
          </p:cNvPicPr>
          <p:nvPr/>
        </p:nvPicPr>
        <p:blipFill>
          <a:blip r:embed="rId3"/>
          <a:stretch>
            <a:fillRect/>
          </a:stretch>
        </p:blipFill>
        <p:spPr>
          <a:xfrm>
            <a:off x="152400" y="228600"/>
            <a:ext cx="4762500" cy="3810000"/>
          </a:xfrm>
          <a:prstGeom prst="rect">
            <a:avLst/>
          </a:prstGeom>
        </p:spPr>
      </p:pic>
    </p:spTree>
    <p:extLst>
      <p:ext uri="{BB962C8B-B14F-4D97-AF65-F5344CB8AC3E}">
        <p14:creationId xmlns:p14="http://schemas.microsoft.com/office/powerpoint/2010/main" val="1309966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14"/>
          <a:stretch/>
        </p:blipFill>
        <p:spPr bwMode="auto">
          <a:xfrm>
            <a:off x="1905000" y="990600"/>
            <a:ext cx="5029200" cy="466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02884" y="115669"/>
            <a:ext cx="4255204" cy="646331"/>
          </a:xfrm>
          <a:prstGeom prst="rect">
            <a:avLst/>
          </a:prstGeom>
        </p:spPr>
        <p:txBody>
          <a:bodyPr wrap="none">
            <a:spAutoFit/>
          </a:bodyPr>
          <a:lstStyle/>
          <a:p>
            <a:r>
              <a:rPr lang="en-US" sz="3600" dirty="0" smtClean="0">
                <a:solidFill>
                  <a:prstClr val="black"/>
                </a:solidFill>
                <a:latin typeface="Century" panose="02040604050505020304" pitchFamily="18" charset="0"/>
              </a:rPr>
              <a:t>Fun With Pictures:</a:t>
            </a:r>
            <a:endParaRPr lang="en-US" sz="3600" dirty="0"/>
          </a:p>
        </p:txBody>
      </p:sp>
      <p:sp>
        <p:nvSpPr>
          <p:cNvPr id="3" name="Rectangle 2"/>
          <p:cNvSpPr/>
          <p:nvPr/>
        </p:nvSpPr>
        <p:spPr>
          <a:xfrm>
            <a:off x="838200" y="6084561"/>
            <a:ext cx="7933710" cy="523220"/>
          </a:xfrm>
          <a:prstGeom prst="rect">
            <a:avLst/>
          </a:prstGeom>
        </p:spPr>
        <p:txBody>
          <a:bodyPr wrap="none">
            <a:spAutoFit/>
          </a:bodyPr>
          <a:lstStyle/>
          <a:p>
            <a:r>
              <a:rPr lang="en-US" sz="2800" dirty="0" smtClean="0">
                <a:solidFill>
                  <a:prstClr val="black"/>
                </a:solidFill>
                <a:latin typeface="Century" panose="02040604050505020304" pitchFamily="18" charset="0"/>
              </a:rPr>
              <a:t>Mary Todd Lincoln after the death of Abraham</a:t>
            </a:r>
            <a:endParaRPr lang="en-US" sz="2800" dirty="0"/>
          </a:p>
        </p:txBody>
      </p:sp>
    </p:spTree>
    <p:extLst>
      <p:ext uri="{BB962C8B-B14F-4D97-AF65-F5344CB8AC3E}">
        <p14:creationId xmlns:p14="http://schemas.microsoft.com/office/powerpoint/2010/main" val="217861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045" r="13120"/>
          <a:stretch/>
        </p:blipFill>
        <p:spPr bwMode="auto">
          <a:xfrm>
            <a:off x="1752600" y="1295400"/>
            <a:ext cx="5874847" cy="453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02884" y="115669"/>
            <a:ext cx="4255204" cy="646331"/>
          </a:xfrm>
          <a:prstGeom prst="rect">
            <a:avLst/>
          </a:prstGeom>
        </p:spPr>
        <p:txBody>
          <a:bodyPr wrap="none">
            <a:spAutoFit/>
          </a:bodyPr>
          <a:lstStyle/>
          <a:p>
            <a:r>
              <a:rPr lang="en-US" sz="3600" dirty="0" smtClean="0">
                <a:solidFill>
                  <a:prstClr val="black"/>
                </a:solidFill>
                <a:latin typeface="Century" panose="02040604050505020304" pitchFamily="18" charset="0"/>
              </a:rPr>
              <a:t>Fun With Pictures:</a:t>
            </a:r>
            <a:endParaRPr lang="en-US" sz="3600" dirty="0"/>
          </a:p>
        </p:txBody>
      </p:sp>
    </p:spTree>
    <p:extLst>
      <p:ext uri="{BB962C8B-B14F-4D97-AF65-F5344CB8AC3E}">
        <p14:creationId xmlns:p14="http://schemas.microsoft.com/office/powerpoint/2010/main" val="670484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6351" y="2438400"/>
            <a:ext cx="91503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b="1" u="sng" dirty="0" smtClean="0">
                <a:solidFill>
                  <a:srgbClr val="000000"/>
                </a:solidFill>
                <a:latin typeface="Century" panose="02040604050505020304" pitchFamily="18" charset="0"/>
                <a:cs typeface="Arial" panose="020B0604020202020204" pitchFamily="34" charset="0"/>
              </a:rPr>
              <a:t>Please Note</a:t>
            </a:r>
            <a:r>
              <a:rPr lang="en-US" altLang="en-US" sz="3600" b="1" dirty="0" smtClean="0">
                <a:solidFill>
                  <a:srgbClr val="000000"/>
                </a:solidFill>
                <a:latin typeface="Century" panose="02040604050505020304" pitchFamily="18" charset="0"/>
                <a:cs typeface="Arial" panose="020B0604020202020204" pitchFamily="34" charset="0"/>
              </a:rPr>
              <a:t>: </a:t>
            </a:r>
          </a:p>
          <a:p>
            <a:pPr fontAlgn="base">
              <a:spcBef>
                <a:spcPct val="0"/>
              </a:spcBef>
              <a:spcAft>
                <a:spcPct val="0"/>
              </a:spcAft>
              <a:buNone/>
            </a:pPr>
            <a:endParaRPr lang="en-US" altLang="en-US" sz="3600" b="1" dirty="0" smtClean="0">
              <a:solidFill>
                <a:srgbClr val="000000"/>
              </a:solidFill>
              <a:latin typeface="Century" panose="02040604050505020304" pitchFamily="18" charset="0"/>
              <a:cs typeface="Arial" panose="020B0604020202020204" pitchFamily="34" charset="0"/>
            </a:endParaRPr>
          </a:p>
          <a:p>
            <a:pPr fontAlgn="base">
              <a:spcBef>
                <a:spcPct val="0"/>
              </a:spcBef>
              <a:spcAft>
                <a:spcPct val="0"/>
              </a:spcAft>
              <a:buNone/>
            </a:pPr>
            <a:r>
              <a:rPr lang="en-US" altLang="en-US" sz="3600" b="1" dirty="0" smtClean="0">
                <a:solidFill>
                  <a:srgbClr val="000000"/>
                </a:solidFill>
                <a:latin typeface="Century" panose="02040604050505020304" pitchFamily="18" charset="0"/>
                <a:cs typeface="Arial" panose="020B0604020202020204" pitchFamily="34" charset="0"/>
              </a:rPr>
              <a:t>Views expressed in this club are mine and mine alone and are not a part of  Virtual Community School of Ohio.</a:t>
            </a:r>
          </a:p>
        </p:txBody>
      </p:sp>
      <p:pic>
        <p:nvPicPr>
          <p:cNvPr id="717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8" y="304800"/>
            <a:ext cx="8583613"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072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6605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533400"/>
            <a:ext cx="2287806" cy="646331"/>
          </a:xfrm>
          <a:prstGeom prst="rect">
            <a:avLst/>
          </a:prstGeom>
        </p:spPr>
        <p:txBody>
          <a:bodyPr wrap="none">
            <a:spAutoFit/>
          </a:bodyPr>
          <a:lstStyle/>
          <a:p>
            <a:r>
              <a:rPr lang="en-US" sz="3600" b="1" dirty="0" smtClean="0">
                <a:solidFill>
                  <a:prstClr val="black"/>
                </a:solidFill>
                <a:latin typeface="Century" panose="02040604050505020304" pitchFamily="18" charset="0"/>
              </a:rPr>
              <a:t>Creepy….</a:t>
            </a:r>
            <a:endParaRPr lang="en-US" sz="3600" b="1" dirty="0"/>
          </a:p>
        </p:txBody>
      </p:sp>
    </p:spTree>
    <p:extLst>
      <p:ext uri="{BB962C8B-B14F-4D97-AF65-F5344CB8AC3E}">
        <p14:creationId xmlns:p14="http://schemas.microsoft.com/office/powerpoint/2010/main" val="1344876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645399" cy="430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124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66" y="4673391"/>
            <a:ext cx="9109762" cy="1938992"/>
          </a:xfrm>
          <a:prstGeom prst="rect">
            <a:avLst/>
          </a:prstGeom>
        </p:spPr>
        <p:txBody>
          <a:bodyPr wrap="square">
            <a:spAutoFit/>
          </a:bodyPr>
          <a:lstStyle/>
          <a:p>
            <a:r>
              <a:rPr lang="en-US" sz="2000" dirty="0">
                <a:latin typeface="Century" panose="02040604050505020304" pitchFamily="18" charset="0"/>
              </a:rPr>
              <a:t>Colonial Ghosts is a walking ghost tour ranked as one of the Top 10 Ghost Tours in the US by US City Traveler, placing for Williamsburg, Virginia. We feature late night 11PM and 8PM tours. Our tours include </a:t>
            </a:r>
            <a:r>
              <a:rPr lang="en-US" sz="2000" dirty="0" err="1">
                <a:latin typeface="Century" panose="02040604050505020304" pitchFamily="18" charset="0"/>
              </a:rPr>
              <a:t>indian</a:t>
            </a:r>
            <a:r>
              <a:rPr lang="en-US" sz="2000" dirty="0">
                <a:latin typeface="Century" panose="02040604050505020304" pitchFamily="18" charset="0"/>
              </a:rPr>
              <a:t> burial grounds, witches, stories of murder, war, and betrayal across hundreds of years in Williamsburg. If you want a ghost tour, you need it with Colonial Ghosts.</a:t>
            </a:r>
          </a:p>
        </p:txBody>
      </p:sp>
      <p:pic>
        <p:nvPicPr>
          <p:cNvPr id="4" name="Picture 3"/>
          <p:cNvPicPr>
            <a:picLocks noChangeAspect="1"/>
          </p:cNvPicPr>
          <p:nvPr/>
        </p:nvPicPr>
        <p:blipFill>
          <a:blip r:embed="rId2"/>
          <a:stretch>
            <a:fillRect/>
          </a:stretch>
        </p:blipFill>
        <p:spPr>
          <a:xfrm>
            <a:off x="1714499" y="829272"/>
            <a:ext cx="5715000" cy="3810000"/>
          </a:xfrm>
          <a:prstGeom prst="rect">
            <a:avLst/>
          </a:prstGeom>
        </p:spPr>
      </p:pic>
      <p:sp>
        <p:nvSpPr>
          <p:cNvPr id="5" name="TextBox 4"/>
          <p:cNvSpPr txBox="1"/>
          <p:nvPr/>
        </p:nvSpPr>
        <p:spPr>
          <a:xfrm>
            <a:off x="-118163" y="148822"/>
            <a:ext cx="9380325" cy="646331"/>
          </a:xfrm>
          <a:prstGeom prst="rect">
            <a:avLst/>
          </a:prstGeom>
          <a:noFill/>
        </p:spPr>
        <p:txBody>
          <a:bodyPr wrap="none" rtlCol="0">
            <a:spAutoFit/>
          </a:bodyPr>
          <a:lstStyle/>
          <a:p>
            <a:r>
              <a:rPr lang="en-US" sz="3600" dirty="0" smtClean="0">
                <a:latin typeface="Century" panose="02040604050505020304" pitchFamily="18" charset="0"/>
              </a:rPr>
              <a:t>Colonial Williamsburg Ghost Walk Tours…</a:t>
            </a:r>
            <a:endParaRPr lang="en-US" sz="3600" dirty="0">
              <a:latin typeface="Century" panose="02040604050505020304" pitchFamily="18" charset="0"/>
            </a:endParaRPr>
          </a:p>
        </p:txBody>
      </p:sp>
    </p:spTree>
    <p:extLst>
      <p:ext uri="{BB962C8B-B14F-4D97-AF65-F5344CB8AC3E}">
        <p14:creationId xmlns:p14="http://schemas.microsoft.com/office/powerpoint/2010/main" val="110437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27266"/>
            <a:ext cx="6454780" cy="369332"/>
          </a:xfrm>
          <a:prstGeom prst="rect">
            <a:avLst/>
          </a:prstGeom>
        </p:spPr>
        <p:txBody>
          <a:bodyPr wrap="none">
            <a:spAutoFit/>
          </a:bodyPr>
          <a:lstStyle/>
          <a:p>
            <a:r>
              <a:rPr lang="en-US" dirty="0"/>
              <a:t>http://www.history.com/topics/halloween/haunted-historic-places</a:t>
            </a:r>
          </a:p>
        </p:txBody>
      </p:sp>
      <p:sp>
        <p:nvSpPr>
          <p:cNvPr id="3" name="Rectangle 2"/>
          <p:cNvSpPr/>
          <p:nvPr/>
        </p:nvSpPr>
        <p:spPr>
          <a:xfrm>
            <a:off x="2667000" y="152400"/>
            <a:ext cx="3215945" cy="830997"/>
          </a:xfrm>
          <a:prstGeom prst="rect">
            <a:avLst/>
          </a:prstGeom>
        </p:spPr>
        <p:txBody>
          <a:bodyPr wrap="none">
            <a:spAutoFit/>
          </a:bodyPr>
          <a:lstStyle/>
          <a:p>
            <a:r>
              <a:rPr lang="en-US" sz="4800" dirty="0" smtClean="0">
                <a:latin typeface="Century" panose="02040604050505020304" pitchFamily="18" charset="0"/>
              </a:rPr>
              <a:t>Resources:</a:t>
            </a:r>
            <a:endParaRPr lang="en-US" sz="4800" dirty="0">
              <a:latin typeface="Century" panose="02040604050505020304" pitchFamily="18" charset="0"/>
            </a:endParaRPr>
          </a:p>
        </p:txBody>
      </p:sp>
      <p:sp>
        <p:nvSpPr>
          <p:cNvPr id="4" name="Rectangle 3"/>
          <p:cNvSpPr/>
          <p:nvPr/>
        </p:nvSpPr>
        <p:spPr>
          <a:xfrm>
            <a:off x="304800" y="2209800"/>
            <a:ext cx="6934200" cy="369332"/>
          </a:xfrm>
          <a:prstGeom prst="rect">
            <a:avLst/>
          </a:prstGeom>
        </p:spPr>
        <p:txBody>
          <a:bodyPr wrap="square">
            <a:spAutoFit/>
          </a:bodyPr>
          <a:lstStyle/>
          <a:p>
            <a:r>
              <a:rPr lang="en-US" dirty="0"/>
              <a:t>http://www.colonialwilliamsburg.com/plan/calendar/tavern-ghost-walk/</a:t>
            </a:r>
          </a:p>
        </p:txBody>
      </p:sp>
    </p:spTree>
    <p:extLst>
      <p:ext uri="{BB962C8B-B14F-4D97-AF65-F5344CB8AC3E}">
        <p14:creationId xmlns:p14="http://schemas.microsoft.com/office/powerpoint/2010/main" val="38305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oup 6"/>
          <p:cNvGrpSpPr>
            <a:grpSpLocks/>
          </p:cNvGrpSpPr>
          <p:nvPr/>
        </p:nvGrpSpPr>
        <p:grpSpPr bwMode="auto">
          <a:xfrm>
            <a:off x="0" y="91412"/>
            <a:ext cx="9165610" cy="5798261"/>
            <a:chOff x="-55275" y="2313060"/>
            <a:chExt cx="9176169" cy="5796726"/>
          </a:xfrm>
        </p:grpSpPr>
        <p:sp>
          <p:nvSpPr>
            <p:cNvPr id="2" name="Rectangle 1"/>
            <p:cNvSpPr/>
            <p:nvPr/>
          </p:nvSpPr>
          <p:spPr>
            <a:xfrm>
              <a:off x="-55275" y="2338076"/>
              <a:ext cx="6302041" cy="2245717"/>
            </a:xfrm>
            <a:prstGeom prst="rect">
              <a:avLst/>
            </a:prstGeom>
            <a:solidFill>
              <a:schemeClr val="bg2">
                <a:lumMod val="20000"/>
                <a:lumOff val="80000"/>
              </a:schemeClr>
            </a:solidFill>
          </p:spPr>
          <p:txBody>
            <a:bodyPr wrap="square">
              <a:spAutoFit/>
            </a:bodyPr>
            <a:lstStyle/>
            <a:p>
              <a:pPr fontAlgn="base">
                <a:spcBef>
                  <a:spcPct val="0"/>
                </a:spcBef>
                <a:spcAft>
                  <a:spcPct val="0"/>
                </a:spcAft>
                <a:defRPr/>
              </a:pPr>
              <a:r>
                <a:rPr lang="en-US" altLang="en-US" sz="2000" b="1" u="sng" dirty="0">
                  <a:solidFill>
                    <a:srgbClr val="000000"/>
                  </a:solidFill>
                  <a:latin typeface="Century" pitchFamily="18" charset="0"/>
                  <a:cs typeface="Arial" panose="020B0604020202020204" pitchFamily="34" charset="0"/>
                </a:rPr>
                <a:t>My Reasons for this Group</a:t>
              </a:r>
              <a:r>
                <a:rPr lang="en-US" altLang="en-US" sz="2000" b="1" dirty="0">
                  <a:solidFill>
                    <a:srgbClr val="000000"/>
                  </a:solidFill>
                  <a:latin typeface="Century" pitchFamily="18" charset="0"/>
                  <a:cs typeface="Arial" panose="020B0604020202020204" pitchFamily="34" charset="0"/>
                </a:rPr>
                <a:t>:</a:t>
              </a:r>
            </a:p>
            <a:p>
              <a:pPr fontAlgn="base">
                <a:spcBef>
                  <a:spcPct val="0"/>
                </a:spcBef>
                <a:spcAft>
                  <a:spcPct val="0"/>
                </a:spcAft>
                <a:defRPr/>
              </a:pPr>
              <a:r>
                <a:rPr lang="en-US" altLang="en-US" sz="2000" dirty="0">
                  <a:solidFill>
                    <a:srgbClr val="000000"/>
                  </a:solidFill>
                  <a:latin typeface="Century" pitchFamily="18" charset="0"/>
                  <a:cs typeface="Arial" panose="020B0604020202020204" pitchFamily="34" charset="0"/>
                </a:rPr>
                <a:t>I’m a </a:t>
              </a:r>
              <a:r>
                <a:rPr lang="en-US" altLang="en-US" sz="2000" u="sng" dirty="0">
                  <a:solidFill>
                    <a:srgbClr val="000000"/>
                  </a:solidFill>
                  <a:latin typeface="Century" pitchFamily="18" charset="0"/>
                  <a:cs typeface="Arial" panose="020B0604020202020204" pitchFamily="34" charset="0"/>
                </a:rPr>
                <a:t>Christian</a:t>
              </a:r>
              <a:r>
                <a:rPr lang="en-US" altLang="en-US" sz="2000" dirty="0">
                  <a:solidFill>
                    <a:srgbClr val="000000"/>
                  </a:solidFill>
                  <a:latin typeface="Century" pitchFamily="18" charset="0"/>
                  <a:cs typeface="Arial" panose="020B0604020202020204" pitchFamily="34" charset="0"/>
                </a:rPr>
                <a:t>, a </a:t>
              </a:r>
              <a:r>
                <a:rPr lang="en-US" altLang="en-US" sz="2000" u="sng" dirty="0">
                  <a:solidFill>
                    <a:srgbClr val="000000"/>
                  </a:solidFill>
                  <a:latin typeface="Century" pitchFamily="18" charset="0"/>
                  <a:cs typeface="Arial" panose="020B0604020202020204" pitchFamily="34" charset="0"/>
                </a:rPr>
                <a:t>Citizen</a:t>
              </a:r>
              <a:r>
                <a:rPr lang="en-US" altLang="en-US" sz="2000" dirty="0">
                  <a:solidFill>
                    <a:srgbClr val="000000"/>
                  </a:solidFill>
                  <a:latin typeface="Century" pitchFamily="18" charset="0"/>
                  <a:cs typeface="Arial" panose="020B0604020202020204" pitchFamily="34" charset="0"/>
                </a:rPr>
                <a:t>, a </a:t>
              </a:r>
              <a:r>
                <a:rPr lang="en-US" altLang="en-US" sz="2000" u="sng" dirty="0">
                  <a:solidFill>
                    <a:srgbClr val="000000"/>
                  </a:solidFill>
                  <a:latin typeface="Century" pitchFamily="18" charset="0"/>
                  <a:cs typeface="Arial" panose="020B0604020202020204" pitchFamily="34" charset="0"/>
                </a:rPr>
                <a:t>Dad</a:t>
              </a:r>
              <a:r>
                <a:rPr lang="en-US" altLang="en-US" sz="2000" dirty="0">
                  <a:solidFill>
                    <a:srgbClr val="000000"/>
                  </a:solidFill>
                  <a:latin typeface="Century" pitchFamily="18" charset="0"/>
                  <a:cs typeface="Arial" panose="020B0604020202020204" pitchFamily="34" charset="0"/>
                </a:rPr>
                <a:t>, a </a:t>
              </a:r>
              <a:r>
                <a:rPr lang="en-US" altLang="en-US" sz="2000" u="sng" dirty="0">
                  <a:solidFill>
                    <a:srgbClr val="000000"/>
                  </a:solidFill>
                  <a:latin typeface="Century" pitchFamily="18" charset="0"/>
                  <a:cs typeface="Arial" panose="020B0604020202020204" pitchFamily="34" charset="0"/>
                </a:rPr>
                <a:t>Son</a:t>
              </a:r>
              <a:r>
                <a:rPr lang="en-US" altLang="en-US" sz="2000" dirty="0">
                  <a:solidFill>
                    <a:srgbClr val="000000"/>
                  </a:solidFill>
                  <a:latin typeface="Century" pitchFamily="18" charset="0"/>
                  <a:cs typeface="Arial" panose="020B0604020202020204" pitchFamily="34" charset="0"/>
                </a:rPr>
                <a:t>, and a </a:t>
              </a:r>
              <a:r>
                <a:rPr lang="en-US" altLang="en-US" sz="2000" u="sng" dirty="0">
                  <a:solidFill>
                    <a:srgbClr val="000000"/>
                  </a:solidFill>
                  <a:latin typeface="Century" pitchFamily="18" charset="0"/>
                  <a:cs typeface="Arial" panose="020B0604020202020204" pitchFamily="34" charset="0"/>
                </a:rPr>
                <a:t>Teacher</a:t>
              </a:r>
              <a:r>
                <a:rPr lang="en-US" altLang="en-US" sz="2000" dirty="0">
                  <a:solidFill>
                    <a:srgbClr val="000000"/>
                  </a:solidFill>
                  <a:latin typeface="Century" pitchFamily="18" charset="0"/>
                  <a:cs typeface="Arial" panose="020B0604020202020204" pitchFamily="34" charset="0"/>
                </a:rPr>
                <a:t>. I am trying to learn </a:t>
              </a:r>
              <a:r>
                <a:rPr lang="en-US" altLang="en-US" sz="2000" b="1" dirty="0">
                  <a:solidFill>
                    <a:srgbClr val="000000"/>
                  </a:solidFill>
                  <a:latin typeface="Century" pitchFamily="18" charset="0"/>
                  <a:cs typeface="Arial" panose="020B0604020202020204" pitchFamily="34" charset="0"/>
                </a:rPr>
                <a:t>true history </a:t>
              </a:r>
              <a:r>
                <a:rPr lang="en-US" altLang="en-US" sz="2000" dirty="0">
                  <a:solidFill>
                    <a:srgbClr val="000000"/>
                  </a:solidFill>
                  <a:latin typeface="Century" pitchFamily="18" charset="0"/>
                  <a:cs typeface="Arial" panose="020B0604020202020204" pitchFamily="34" charset="0"/>
                </a:rPr>
                <a:t>to be an active citizen and to follow the </a:t>
              </a:r>
              <a:r>
                <a:rPr lang="en-US" altLang="en-US" sz="2000" b="1" dirty="0">
                  <a:solidFill>
                    <a:srgbClr val="000000"/>
                  </a:solidFill>
                  <a:latin typeface="Century" pitchFamily="18" charset="0"/>
                  <a:cs typeface="Arial" panose="020B0604020202020204" pitchFamily="34" charset="0"/>
                </a:rPr>
                <a:t>principals</a:t>
              </a:r>
              <a:r>
                <a:rPr lang="en-US" altLang="en-US" sz="2000" dirty="0">
                  <a:solidFill>
                    <a:srgbClr val="000000"/>
                  </a:solidFill>
                  <a:latin typeface="Century" pitchFamily="18" charset="0"/>
                  <a:cs typeface="Arial" panose="020B0604020202020204" pitchFamily="34" charset="0"/>
                </a:rPr>
                <a:t> our </a:t>
              </a:r>
              <a:r>
                <a:rPr lang="en-US" altLang="en-US" sz="2000" b="1" dirty="0">
                  <a:solidFill>
                    <a:srgbClr val="000000"/>
                  </a:solidFill>
                  <a:latin typeface="Century" pitchFamily="18" charset="0"/>
                  <a:cs typeface="Arial" panose="020B0604020202020204" pitchFamily="34" charset="0"/>
                </a:rPr>
                <a:t>Founders </a:t>
              </a:r>
              <a:r>
                <a:rPr lang="en-US" altLang="en-US" sz="2000" dirty="0">
                  <a:solidFill>
                    <a:srgbClr val="000000"/>
                  </a:solidFill>
                  <a:latin typeface="Century" pitchFamily="18" charset="0"/>
                  <a:cs typeface="Arial" panose="020B0604020202020204" pitchFamily="34" charset="0"/>
                </a:rPr>
                <a:t>set for us through </a:t>
              </a:r>
              <a:r>
                <a:rPr lang="en-US" altLang="en-US" sz="2000" b="1" dirty="0">
                  <a:solidFill>
                    <a:srgbClr val="000000"/>
                  </a:solidFill>
                  <a:latin typeface="Century" pitchFamily="18" charset="0"/>
                  <a:cs typeface="Arial" panose="020B0604020202020204" pitchFamily="34" charset="0"/>
                </a:rPr>
                <a:t>their</a:t>
              </a:r>
              <a:r>
                <a:rPr lang="en-US" altLang="en-US" sz="2000" dirty="0">
                  <a:solidFill>
                    <a:srgbClr val="000000"/>
                  </a:solidFill>
                  <a:latin typeface="Century" pitchFamily="18" charset="0"/>
                  <a:cs typeface="Arial" panose="020B0604020202020204" pitchFamily="34" charset="0"/>
                </a:rPr>
                <a:t> own </a:t>
              </a:r>
              <a:r>
                <a:rPr lang="en-US" altLang="en-US" sz="2000" b="1" dirty="0">
                  <a:solidFill>
                    <a:srgbClr val="000000"/>
                  </a:solidFill>
                  <a:latin typeface="Century" pitchFamily="18" charset="0"/>
                  <a:cs typeface="Arial" panose="020B0604020202020204" pitchFamily="34" charset="0"/>
                </a:rPr>
                <a:t>examples</a:t>
              </a:r>
              <a:r>
                <a:rPr lang="en-US" altLang="en-US" sz="2000" dirty="0">
                  <a:solidFill>
                    <a:srgbClr val="000000"/>
                  </a:solidFill>
                  <a:latin typeface="Century" pitchFamily="18" charset="0"/>
                  <a:cs typeface="Arial" panose="020B0604020202020204" pitchFamily="34" charset="0"/>
                </a:rPr>
                <a:t> of self-sacrifice and study of truth. I want to honor God, giver of all things. </a:t>
              </a:r>
              <a:endParaRPr lang="en-US" altLang="en-US" sz="2400" b="1" dirty="0">
                <a:solidFill>
                  <a:srgbClr val="000000"/>
                </a:solidFill>
                <a:latin typeface="Century" pitchFamily="18" charset="0"/>
                <a:cs typeface="Arial" panose="020B0604020202020204" pitchFamily="34" charset="0"/>
              </a:endParaRPr>
            </a:p>
          </p:txBody>
        </p:sp>
        <p:pic>
          <p:nvPicPr>
            <p:cNvPr id="71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39" y="4880655"/>
              <a:ext cx="1508983" cy="148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Rectangle 3"/>
            <p:cNvSpPr>
              <a:spLocks noChangeArrowheads="1"/>
            </p:cNvSpPr>
            <p:nvPr/>
          </p:nvSpPr>
          <p:spPr bwMode="auto">
            <a:xfrm>
              <a:off x="1951" y="6553784"/>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800" dirty="0" smtClean="0">
                  <a:solidFill>
                    <a:srgbClr val="000000"/>
                  </a:solidFill>
                  <a:latin typeface="Century" panose="02040604050505020304" pitchFamily="18" charset="0"/>
                  <a:cs typeface="Arial" panose="020B0604020202020204" pitchFamily="34" charset="0"/>
                </a:rPr>
                <a:t>Patrick Henry</a:t>
              </a:r>
              <a:endParaRPr lang="en-US" altLang="en-US" sz="1800" dirty="0" smtClean="0">
                <a:solidFill>
                  <a:srgbClr val="000000"/>
                </a:solidFill>
                <a:latin typeface="Arial" panose="020B0604020202020204" pitchFamily="34" charset="0"/>
                <a:cs typeface="Arial" panose="020B0604020202020204" pitchFamily="34" charset="0"/>
              </a:endParaRPr>
            </a:p>
          </p:txBody>
        </p:sp>
        <p:sp>
          <p:nvSpPr>
            <p:cNvPr id="7178" name="Rectangle 4"/>
            <p:cNvSpPr>
              <a:spLocks noChangeArrowheads="1"/>
            </p:cNvSpPr>
            <p:nvPr/>
          </p:nvSpPr>
          <p:spPr bwMode="auto">
            <a:xfrm>
              <a:off x="1676915" y="4941368"/>
              <a:ext cx="74439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b="1" dirty="0" smtClean="0">
                  <a:solidFill>
                    <a:srgbClr val="000000"/>
                  </a:solidFill>
                  <a:latin typeface="Century" panose="02040604050505020304" pitchFamily="18" charset="0"/>
                  <a:cs typeface="Arial" panose="020B0604020202020204" pitchFamily="34" charset="0"/>
                </a:rPr>
                <a:t>"I have but one lamp by which my feet are guided; and that is the lamp of experience. I know of no way of judging the future but by the past</a:t>
              </a:r>
              <a:r>
                <a:rPr lang="en-US" altLang="en-US" sz="2000" dirty="0" smtClean="0">
                  <a:solidFill>
                    <a:srgbClr val="000000"/>
                  </a:solidFill>
                  <a:latin typeface="Century" panose="02040604050505020304" pitchFamily="18" charset="0"/>
                  <a:cs typeface="Arial" panose="020B0604020202020204" pitchFamily="34" charset="0"/>
                </a:rPr>
                <a:t>.</a:t>
              </a:r>
              <a:r>
                <a:rPr lang="en-US" altLang="en-US" sz="2000" b="1" dirty="0" smtClean="0">
                  <a:solidFill>
                    <a:srgbClr val="000000"/>
                  </a:solidFill>
                  <a:latin typeface="Century" panose="02040604050505020304" pitchFamily="18" charset="0"/>
                  <a:cs typeface="Arial" panose="020B0604020202020204" pitchFamily="34" charset="0"/>
                </a:rPr>
                <a:t>"</a:t>
              </a:r>
            </a:p>
          </p:txBody>
        </p:sp>
        <p:sp>
          <p:nvSpPr>
            <p:cNvPr id="7179" name="Rectangle 5"/>
            <p:cNvSpPr>
              <a:spLocks noChangeArrowheads="1"/>
            </p:cNvSpPr>
            <p:nvPr/>
          </p:nvSpPr>
          <p:spPr bwMode="auto">
            <a:xfrm>
              <a:off x="478739" y="7401900"/>
              <a:ext cx="75963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000" b="1" dirty="0" smtClean="0">
                  <a:solidFill>
                    <a:srgbClr val="C00000"/>
                  </a:solidFill>
                  <a:latin typeface="Century" panose="02040604050505020304" pitchFamily="18" charset="0"/>
                  <a:cs typeface="Arial" panose="020B0604020202020204" pitchFamily="34" charset="0"/>
                </a:rPr>
                <a:t>"Those who do not learn from history are doomed to repeat it."</a:t>
              </a:r>
              <a:r>
                <a:rPr lang="en-US" altLang="en-US" sz="2000" dirty="0" smtClean="0">
                  <a:solidFill>
                    <a:srgbClr val="000000"/>
                  </a:solidFill>
                  <a:latin typeface="Century" panose="02040604050505020304" pitchFamily="18" charset="0"/>
                  <a:cs typeface="Arial" panose="020B0604020202020204" pitchFamily="34" charset="0"/>
                </a:rPr>
                <a:t> George Santayana </a:t>
              </a:r>
            </a:p>
          </p:txBody>
        </p:sp>
        <p:pic>
          <p:nvPicPr>
            <p:cNvPr id="71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749" y="2313060"/>
              <a:ext cx="3051511" cy="229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8"/>
          <p:cNvCxnSpPr/>
          <p:nvPr/>
        </p:nvCxnSpPr>
        <p:spPr>
          <a:xfrm>
            <a:off x="2133600" y="4408322"/>
            <a:ext cx="647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228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056" y="-120308"/>
            <a:ext cx="9302665" cy="7200960"/>
            <a:chOff x="-14056" y="-120308"/>
            <a:chExt cx="9302665" cy="7200960"/>
          </a:xfrm>
        </p:grpSpPr>
        <p:grpSp>
          <p:nvGrpSpPr>
            <p:cNvPr id="8" name="Group 7"/>
            <p:cNvGrpSpPr/>
            <p:nvPr/>
          </p:nvGrpSpPr>
          <p:grpSpPr>
            <a:xfrm>
              <a:off x="-14056" y="0"/>
              <a:ext cx="9302665" cy="7080652"/>
              <a:chOff x="-14056" y="0"/>
              <a:chExt cx="9302665" cy="7080652"/>
            </a:xfrm>
          </p:grpSpPr>
          <p:pic>
            <p:nvPicPr>
              <p:cNvPr id="1026" name="Picture 2" descr="C:\Users\VCSTeacher\Desktop\Maestro VCS\American Patriot Club\Pictures\SSBFlag.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353"/>
                        </a14:imgEffect>
                      </a14:imgLayer>
                    </a14:imgProps>
                  </a:ext>
                  <a:ext uri="{28A0092B-C50C-407E-A947-70E740481C1C}">
                    <a14:useLocalDpi xmlns:a14="http://schemas.microsoft.com/office/drawing/2010/main" val="0"/>
                  </a:ext>
                </a:extLst>
              </a:blip>
              <a:srcRect/>
              <a:stretch>
                <a:fillRect/>
              </a:stretch>
            </p:blipFill>
            <p:spPr bwMode="auto">
              <a:xfrm>
                <a:off x="-14056" y="0"/>
                <a:ext cx="9158056" cy="679406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1" b="100000" l="606" r="97818"/>
                        </a14:imgEffect>
                      </a14:imgLayer>
                    </a14:imgProps>
                  </a:ext>
                  <a:ext uri="{28A0092B-C50C-407E-A947-70E740481C1C}">
                    <a14:useLocalDpi xmlns:a14="http://schemas.microsoft.com/office/drawing/2010/main" val="0"/>
                  </a:ext>
                </a:extLst>
              </a:blip>
              <a:srcRect/>
              <a:stretch>
                <a:fillRect/>
              </a:stretch>
            </p:blipFill>
            <p:spPr bwMode="auto">
              <a:xfrm>
                <a:off x="1774181" y="228600"/>
                <a:ext cx="566192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VCSTeacher\Desktop\Maestro VCS\American Patriot Club\Pictures\Civil_War_Sil.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780510" y="3896751"/>
                <a:ext cx="1295400" cy="28973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CSTeacher\Desktop\Maestro VCS\American Patriot Club\Pictures\US_Soldier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1842" y1="1976" x2="21053" y2="98814"/>
                            <a14:foregroundMark x1="67368" y1="44269" x2="67368" y2="44269"/>
                            <a14:foregroundMark x1="92632" y1="81423" x2="96316" y2="93281"/>
                            <a14:foregroundMark x1="3421" y1="95652" x2="6579" y2="90514"/>
                            <a14:foregroundMark x1="57105" y1="94862" x2="57105" y2="94862"/>
                            <a14:foregroundMark x1="68947" y1="94862" x2="68947" y2="94862"/>
                            <a14:backgroundMark x1="28158" y1="32411" x2="29211" y2="94862"/>
                            <a14:backgroundMark x1="13421" y1="68775" x2="12632" y2="95257"/>
                            <a14:backgroundMark x1="1316" y1="5138" x2="1579" y2="7905"/>
                            <a14:backgroundMark x1="1053" y1="3953" x2="1053" y2="3953"/>
                            <a14:backgroundMark x1="35789" y1="28854" x2="35789" y2="28854"/>
                            <a14:backgroundMark x1="41579" y1="69565" x2="41579" y2="69565"/>
                            <a14:backgroundMark x1="47368" y1="52964" x2="47368" y2="52964"/>
                            <a14:backgroundMark x1="76053" y1="44269" x2="76053" y2="44269"/>
                            <a14:backgroundMark x1="95000" y1="63636" x2="95000" y2="63636"/>
                            <a14:backgroundMark x1="37895" y1="28063" x2="37895" y2="28063"/>
                            <a14:backgroundMark x1="4211" y1="32411" x2="4211" y2="32411"/>
                          </a14:backgroundRemoval>
                        </a14:imgEffect>
                      </a14:imgLayer>
                    </a14:imgProps>
                  </a:ext>
                  <a:ext uri="{28A0092B-C50C-407E-A947-70E740481C1C}">
                    <a14:useLocalDpi xmlns:a14="http://schemas.microsoft.com/office/drawing/2010/main" val="0"/>
                  </a:ext>
                </a:extLst>
              </a:blip>
              <a:srcRect/>
              <a:stretch>
                <a:fillRect/>
              </a:stretch>
            </p:blipFill>
            <p:spPr bwMode="auto">
              <a:xfrm>
                <a:off x="5521541" y="4439297"/>
                <a:ext cx="36195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304800" y="4542235"/>
                <a:ext cx="1103422" cy="237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7927" y="4496130"/>
                <a:ext cx="1218588" cy="25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2"/>
              <a:stretch>
                <a:fillRect/>
              </a:stretch>
            </p:blipFill>
            <p:spPr>
              <a:xfrm>
                <a:off x="5642661" y="4514939"/>
                <a:ext cx="1421096" cy="2565713"/>
              </a:xfrm>
              <a:prstGeom prst="rect">
                <a:avLst/>
              </a:prstGeom>
            </p:spPr>
          </p:pic>
          <p:pic>
            <p:nvPicPr>
              <p:cNvPr id="4" name="Picture 3"/>
              <p:cNvPicPr>
                <a:picLocks noChangeAspect="1"/>
              </p:cNvPicPr>
              <p:nvPr/>
            </p:nvPicPr>
            <p:blipFill>
              <a:blip r:embed="rId13"/>
              <a:stretch>
                <a:fillRect/>
              </a:stretch>
            </p:blipFill>
            <p:spPr>
              <a:xfrm>
                <a:off x="7821989" y="4865077"/>
                <a:ext cx="1466620" cy="2203852"/>
              </a:xfrm>
              <a:prstGeom prst="rect">
                <a:avLst/>
              </a:prstGeom>
            </p:spPr>
          </p:pic>
          <p:pic>
            <p:nvPicPr>
              <p:cNvPr id="6" name="Picture 5"/>
              <p:cNvPicPr>
                <a:picLocks noChangeAspect="1"/>
              </p:cNvPicPr>
              <p:nvPr/>
            </p:nvPicPr>
            <p:blipFill>
              <a:blip r:embed="rId14">
                <a:duotone>
                  <a:prstClr val="black"/>
                  <a:srgbClr val="D9C3A5">
                    <a:tint val="50000"/>
                    <a:satMod val="180000"/>
                  </a:srgbClr>
                </a:duotone>
              </a:blip>
              <a:stretch>
                <a:fillRect/>
              </a:stretch>
            </p:blipFill>
            <p:spPr>
              <a:xfrm>
                <a:off x="1085103" y="4585132"/>
                <a:ext cx="1438096" cy="2289962"/>
              </a:xfrm>
              <a:prstGeom prst="rect">
                <a:avLst/>
              </a:prstGeom>
            </p:spPr>
          </p:pic>
          <p:sp>
            <p:nvSpPr>
              <p:cNvPr id="7" name="Rectangle 6"/>
              <p:cNvSpPr/>
              <p:nvPr/>
            </p:nvSpPr>
            <p:spPr>
              <a:xfrm rot="19496613">
                <a:off x="821012" y="1913845"/>
                <a:ext cx="7369325" cy="109260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6500" b="1" i="0" u="none" strike="noStrike" kern="0" cap="none" spc="0" normalizeH="0" baseline="0" noProof="0" dirty="0" smtClean="0">
                    <a:ln>
                      <a:noFill/>
                    </a:ln>
                    <a:solidFill>
                      <a:schemeClr val="accent6">
                        <a:lumMod val="75000"/>
                      </a:schemeClr>
                    </a:solidFill>
                    <a:effectLst/>
                    <a:uLnTx/>
                    <a:uFillTx/>
                    <a:latin typeface="Century" panose="02040604050505020304" pitchFamily="18" charset="0"/>
                    <a:cs typeface="Arial" panose="020B0604020202020204" pitchFamily="34" charset="0"/>
                  </a:rPr>
                  <a:t>Halloween</a:t>
                </a:r>
                <a:r>
                  <a:rPr kumimoji="0" lang="en-US" altLang="en-US" sz="6500" b="1" i="0" u="none" strike="noStrike" kern="0" cap="none" spc="0" normalizeH="0" noProof="0" dirty="0" smtClean="0">
                    <a:ln>
                      <a:noFill/>
                    </a:ln>
                    <a:solidFill>
                      <a:schemeClr val="accent6">
                        <a:lumMod val="75000"/>
                      </a:schemeClr>
                    </a:solidFill>
                    <a:effectLst/>
                    <a:uLnTx/>
                    <a:uFillTx/>
                    <a:latin typeface="Century" panose="02040604050505020304" pitchFamily="18" charset="0"/>
                    <a:cs typeface="Arial" panose="020B0604020202020204" pitchFamily="34" charset="0"/>
                  </a:rPr>
                  <a:t> Edition</a:t>
                </a:r>
                <a:endParaRPr kumimoji="0" lang="en-US" sz="6500" b="1" i="0" u="none" strike="noStrike" kern="0" cap="none" spc="0" normalizeH="0" baseline="0" noProof="0" dirty="0" smtClean="0">
                  <a:ln>
                    <a:noFill/>
                  </a:ln>
                  <a:solidFill>
                    <a:schemeClr val="accent6">
                      <a:lumMod val="75000"/>
                    </a:schemeClr>
                  </a:solidFill>
                  <a:effectLst/>
                  <a:uLnTx/>
                  <a:uFillTx/>
                </a:endParaRPr>
              </a:p>
            </p:txBody>
          </p:sp>
          <p:pic>
            <p:nvPicPr>
              <p:cNvPr id="3" name="Picture 2"/>
              <p:cNvPicPr>
                <a:picLocks noChangeAspect="1"/>
              </p:cNvPicPr>
              <p:nvPr/>
            </p:nvPicPr>
            <p:blipFill>
              <a:blip r:embed="rId15"/>
              <a:stretch>
                <a:fillRect/>
              </a:stretch>
            </p:blipFill>
            <p:spPr>
              <a:xfrm>
                <a:off x="6658686" y="1201139"/>
                <a:ext cx="2533650" cy="1809750"/>
              </a:xfrm>
              <a:prstGeom prst="rect">
                <a:avLst/>
              </a:prstGeom>
            </p:spPr>
          </p:pic>
        </p:grpSp>
        <p:pic>
          <p:nvPicPr>
            <p:cNvPr id="5" name="Picture 4"/>
            <p:cNvPicPr>
              <a:picLocks noChangeAspect="1"/>
            </p:cNvPicPr>
            <p:nvPr/>
          </p:nvPicPr>
          <p:blipFill>
            <a:blip r:embed="rId16"/>
            <a:stretch>
              <a:fillRect/>
            </a:stretch>
          </p:blipFill>
          <p:spPr>
            <a:xfrm>
              <a:off x="6696786" y="-120308"/>
              <a:ext cx="2457450" cy="1857375"/>
            </a:xfrm>
            <a:prstGeom prst="rect">
              <a:avLst/>
            </a:prstGeom>
          </p:spPr>
        </p:pic>
      </p:grpSp>
    </p:spTree>
    <p:extLst>
      <p:ext uri="{BB962C8B-B14F-4D97-AF65-F5344CB8AC3E}">
        <p14:creationId xmlns:p14="http://schemas.microsoft.com/office/powerpoint/2010/main" val="2532407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64971"/>
            <a:ext cx="5082264" cy="385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0886"/>
            <a:ext cx="9067800" cy="1569660"/>
          </a:xfrm>
          <a:prstGeom prst="rect">
            <a:avLst/>
          </a:prstGeom>
          <a:noFill/>
        </p:spPr>
        <p:txBody>
          <a:bodyPr wrap="square" rtlCol="0">
            <a:spAutoFit/>
          </a:bodyPr>
          <a:lstStyle/>
          <a:p>
            <a:pPr algn="ctr"/>
            <a:r>
              <a:rPr lang="en-US" sz="4800" dirty="0" smtClean="0">
                <a:latin typeface="Century" pitchFamily="18" charset="0"/>
              </a:rPr>
              <a:t>Fun Halloween </a:t>
            </a:r>
          </a:p>
          <a:p>
            <a:pPr algn="ctr"/>
            <a:r>
              <a:rPr lang="en-US" sz="4800" dirty="0" smtClean="0">
                <a:latin typeface="Century" pitchFamily="18" charset="0"/>
              </a:rPr>
              <a:t>Hauntings</a:t>
            </a:r>
            <a:endParaRPr lang="en-US" sz="4800" dirty="0">
              <a:latin typeface="Century"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903"/>
          <a:stretch/>
        </p:blipFill>
        <p:spPr bwMode="auto">
          <a:xfrm>
            <a:off x="3880684" y="1588753"/>
            <a:ext cx="1626126" cy="206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781" b="25695"/>
          <a:stretch/>
        </p:blipFill>
        <p:spPr bwMode="auto">
          <a:xfrm>
            <a:off x="6803571" y="277042"/>
            <a:ext cx="1924050" cy="229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5558" b="50053"/>
          <a:stretch/>
        </p:blipFill>
        <p:spPr bwMode="auto">
          <a:xfrm>
            <a:off x="304800" y="277042"/>
            <a:ext cx="1924050" cy="237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868" t="16381" r="14527"/>
          <a:stretch/>
        </p:blipFill>
        <p:spPr bwMode="auto">
          <a:xfrm>
            <a:off x="5539467" y="3657600"/>
            <a:ext cx="3243943" cy="296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052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66800"/>
            <a:ext cx="7688792" cy="5341147"/>
          </a:xfrm>
          <a:prstGeom prst="rect">
            <a:avLst/>
          </a:prstGeom>
        </p:spPr>
      </p:pic>
      <p:sp>
        <p:nvSpPr>
          <p:cNvPr id="3" name="TextBox 2"/>
          <p:cNvSpPr txBox="1"/>
          <p:nvPr/>
        </p:nvSpPr>
        <p:spPr>
          <a:xfrm>
            <a:off x="1371600" y="152400"/>
            <a:ext cx="7239000" cy="769441"/>
          </a:xfrm>
          <a:prstGeom prst="rect">
            <a:avLst/>
          </a:prstGeom>
          <a:noFill/>
        </p:spPr>
        <p:txBody>
          <a:bodyPr wrap="square" rtlCol="0">
            <a:spAutoFit/>
          </a:bodyPr>
          <a:lstStyle/>
          <a:p>
            <a:r>
              <a:rPr lang="en-US" sz="4400" dirty="0" smtClean="0">
                <a:latin typeface="Century" panose="02040604050505020304" pitchFamily="18" charset="0"/>
              </a:rPr>
              <a:t>The Lincoln bedroom…</a:t>
            </a:r>
            <a:endParaRPr lang="en-US" sz="4400" dirty="0">
              <a:latin typeface="Century" panose="02040604050505020304" pitchFamily="18" charset="0"/>
            </a:endParaRPr>
          </a:p>
        </p:txBody>
      </p:sp>
    </p:spTree>
    <p:extLst>
      <p:ext uri="{BB962C8B-B14F-4D97-AF65-F5344CB8AC3E}">
        <p14:creationId xmlns:p14="http://schemas.microsoft.com/office/powerpoint/2010/main" val="400423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11" y="147322"/>
            <a:ext cx="4954650" cy="3108543"/>
          </a:xfrm>
          <a:prstGeom prst="rect">
            <a:avLst/>
          </a:prstGeom>
        </p:spPr>
        <p:txBody>
          <a:bodyPr wrap="square">
            <a:spAutoFit/>
          </a:bodyPr>
          <a:lstStyle/>
          <a:p>
            <a:pPr marL="342900" lvl="0" indent="-342900">
              <a:buFont typeface="Wingdings" panose="05000000000000000000" pitchFamily="2" charset="2"/>
              <a:buChar char="Ø"/>
            </a:pPr>
            <a:r>
              <a:rPr lang="en-US" sz="2800" dirty="0" smtClean="0">
                <a:solidFill>
                  <a:prstClr val="black"/>
                </a:solidFill>
                <a:latin typeface="Century" panose="02040604050505020304" pitchFamily="18" charset="0"/>
              </a:rPr>
              <a:t>Willie Lincoln died in this room.</a:t>
            </a:r>
          </a:p>
          <a:p>
            <a:pPr marL="342900" lvl="0" indent="-342900">
              <a:buFont typeface="Wingdings" panose="05000000000000000000" pitchFamily="2" charset="2"/>
              <a:buChar char="Ø"/>
            </a:pPr>
            <a:endParaRPr lang="en-US" sz="2800" dirty="0">
              <a:solidFill>
                <a:prstClr val="black"/>
              </a:solidFill>
              <a:latin typeface="Century" panose="02040604050505020304" pitchFamily="18" charset="0"/>
            </a:endParaRPr>
          </a:p>
          <a:p>
            <a:pPr marL="342900" lvl="0" indent="-342900">
              <a:buFont typeface="Wingdings" panose="05000000000000000000" pitchFamily="2" charset="2"/>
              <a:buChar char="Ø"/>
            </a:pPr>
            <a:r>
              <a:rPr lang="en-US" sz="2800" dirty="0" smtClean="0">
                <a:solidFill>
                  <a:prstClr val="black"/>
                </a:solidFill>
                <a:latin typeface="Century" panose="02040604050505020304" pitchFamily="18" charset="0"/>
              </a:rPr>
              <a:t>The </a:t>
            </a:r>
            <a:r>
              <a:rPr lang="en-US" sz="2800" dirty="0">
                <a:solidFill>
                  <a:prstClr val="black"/>
                </a:solidFill>
                <a:latin typeface="Century" panose="02040604050505020304" pitchFamily="18" charset="0"/>
              </a:rPr>
              <a:t>autopsy on Abraham Lincoln had been performed in this room. </a:t>
            </a:r>
          </a:p>
          <a:p>
            <a:pPr marL="342900" lvl="0" indent="-342900">
              <a:buFont typeface="Wingdings" panose="05000000000000000000" pitchFamily="2" charset="2"/>
              <a:buChar char="Ø"/>
            </a:pPr>
            <a:endParaRPr lang="en-US" sz="2800" dirty="0">
              <a:solidFill>
                <a:prstClr val="black"/>
              </a:solidFill>
              <a:latin typeface="Century" panose="02040604050505020304" pitchFamily="18" charset="0"/>
            </a:endParaRPr>
          </a:p>
        </p:txBody>
      </p:sp>
      <p:pic>
        <p:nvPicPr>
          <p:cNvPr id="3" name="Picture 2"/>
          <p:cNvPicPr>
            <a:picLocks noChangeAspect="1"/>
          </p:cNvPicPr>
          <p:nvPr/>
        </p:nvPicPr>
        <p:blipFill>
          <a:blip r:embed="rId2"/>
          <a:stretch>
            <a:fillRect/>
          </a:stretch>
        </p:blipFill>
        <p:spPr>
          <a:xfrm>
            <a:off x="160362" y="3185763"/>
            <a:ext cx="4959199" cy="3445090"/>
          </a:xfrm>
          <a:prstGeom prst="rect">
            <a:avLst/>
          </a:prstGeom>
        </p:spPr>
      </p:pic>
      <p:sp>
        <p:nvSpPr>
          <p:cNvPr id="4" name="Rectangle 3"/>
          <p:cNvSpPr/>
          <p:nvPr/>
        </p:nvSpPr>
        <p:spPr>
          <a:xfrm>
            <a:off x="5220782" y="4000367"/>
            <a:ext cx="3901609" cy="1815882"/>
          </a:xfrm>
          <a:prstGeom prst="rect">
            <a:avLst/>
          </a:prstGeom>
        </p:spPr>
        <p:txBody>
          <a:bodyPr wrap="square">
            <a:spAutoFit/>
          </a:bodyPr>
          <a:lstStyle/>
          <a:p>
            <a:pPr marL="342900" lvl="0" indent="-342900">
              <a:buFont typeface="Wingdings" panose="05000000000000000000" pitchFamily="2" charset="2"/>
              <a:buChar char="Ø"/>
            </a:pPr>
            <a:r>
              <a:rPr lang="en-US" sz="2800" dirty="0">
                <a:solidFill>
                  <a:prstClr val="black"/>
                </a:solidFill>
                <a:latin typeface="Century" panose="02040604050505020304" pitchFamily="18" charset="0"/>
              </a:rPr>
              <a:t>This was also the room in which President Truman’s mother died. </a:t>
            </a:r>
          </a:p>
        </p:txBody>
      </p:sp>
      <p:pic>
        <p:nvPicPr>
          <p:cNvPr id="6" name="Picture 5"/>
          <p:cNvPicPr>
            <a:picLocks noChangeAspect="1"/>
          </p:cNvPicPr>
          <p:nvPr/>
        </p:nvPicPr>
        <p:blipFill>
          <a:blip r:embed="rId3"/>
          <a:stretch>
            <a:fillRect/>
          </a:stretch>
        </p:blipFill>
        <p:spPr>
          <a:xfrm>
            <a:off x="5119561" y="311705"/>
            <a:ext cx="3353091" cy="2664183"/>
          </a:xfrm>
          <a:prstGeom prst="rect">
            <a:avLst/>
          </a:prstGeom>
        </p:spPr>
      </p:pic>
    </p:spTree>
    <p:extLst>
      <p:ext uri="{BB962C8B-B14F-4D97-AF65-F5344CB8AC3E}">
        <p14:creationId xmlns:p14="http://schemas.microsoft.com/office/powerpoint/2010/main" val="4083329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2" y="1431561"/>
            <a:ext cx="3842890" cy="1477328"/>
          </a:xfrm>
          <a:prstGeom prst="rect">
            <a:avLst/>
          </a:prstGeom>
        </p:spPr>
        <p:txBody>
          <a:bodyPr wrap="square">
            <a:spAutoFit/>
          </a:bodyPr>
          <a:lstStyle/>
          <a:p>
            <a:pPr marL="285750" lvl="0" indent="-285750">
              <a:buFont typeface="Wingdings" panose="05000000000000000000" pitchFamily="2" charset="2"/>
              <a:buChar char="Ø"/>
            </a:pPr>
            <a:r>
              <a:rPr lang="en-US" dirty="0" smtClean="0">
                <a:solidFill>
                  <a:prstClr val="black"/>
                </a:solidFill>
                <a:latin typeface="Century" panose="02040604050505020304" pitchFamily="18" charset="0"/>
              </a:rPr>
              <a:t>Her husband </a:t>
            </a:r>
            <a:r>
              <a:rPr lang="en-US" dirty="0">
                <a:solidFill>
                  <a:prstClr val="black"/>
                </a:solidFill>
                <a:latin typeface="Century" panose="02040604050505020304" pitchFamily="18" charset="0"/>
              </a:rPr>
              <a:t>woke up and saw a </a:t>
            </a:r>
            <a:r>
              <a:rPr lang="en-US" b="1" dirty="0">
                <a:solidFill>
                  <a:prstClr val="black"/>
                </a:solidFill>
                <a:latin typeface="Century" panose="02040604050505020304" pitchFamily="18" charset="0"/>
              </a:rPr>
              <a:t>transparent figure </a:t>
            </a:r>
            <a:r>
              <a:rPr lang="en-US" dirty="0">
                <a:solidFill>
                  <a:prstClr val="black"/>
                </a:solidFill>
                <a:latin typeface="Century" panose="02040604050505020304" pitchFamily="18" charset="0"/>
              </a:rPr>
              <a:t>standing</a:t>
            </a:r>
            <a:r>
              <a:rPr lang="en-US" b="1" dirty="0">
                <a:solidFill>
                  <a:prstClr val="black"/>
                </a:solidFill>
                <a:latin typeface="Century" panose="02040604050505020304" pitchFamily="18" charset="0"/>
              </a:rPr>
              <a:t> </a:t>
            </a:r>
            <a:r>
              <a:rPr lang="en-US" dirty="0">
                <a:solidFill>
                  <a:prstClr val="black"/>
                </a:solidFill>
                <a:latin typeface="Century" panose="02040604050505020304" pitchFamily="18" charset="0"/>
              </a:rPr>
              <a:t>at the bedroom window looking out. Then it turned and </a:t>
            </a:r>
            <a:r>
              <a:rPr lang="en-US" dirty="0" smtClean="0">
                <a:solidFill>
                  <a:prstClr val="black"/>
                </a:solidFill>
                <a:latin typeface="Century" panose="02040604050505020304" pitchFamily="18" charset="0"/>
              </a:rPr>
              <a:t>disappeared… </a:t>
            </a:r>
            <a:endParaRPr lang="en-US" dirty="0">
              <a:solidFill>
                <a:prstClr val="black"/>
              </a:solidFill>
              <a:latin typeface="Century" panose="02040604050505020304" pitchFamily="18" charset="0"/>
            </a:endParaRPr>
          </a:p>
        </p:txBody>
      </p:sp>
      <p:sp>
        <p:nvSpPr>
          <p:cNvPr id="4" name="Rectangle 3"/>
          <p:cNvSpPr/>
          <p:nvPr/>
        </p:nvSpPr>
        <p:spPr>
          <a:xfrm>
            <a:off x="-13648" y="3111688"/>
            <a:ext cx="3842890" cy="1754326"/>
          </a:xfrm>
          <a:prstGeom prst="rect">
            <a:avLst/>
          </a:prstGeom>
        </p:spPr>
        <p:txBody>
          <a:bodyPr wrap="square">
            <a:spAutoFit/>
          </a:bodyPr>
          <a:lstStyle/>
          <a:p>
            <a:pPr marL="285750" lvl="0" indent="-285750">
              <a:buFont typeface="Wingdings" panose="05000000000000000000" pitchFamily="2" charset="2"/>
              <a:buChar char="Ø"/>
            </a:pPr>
            <a:r>
              <a:rPr lang="en-US" dirty="0" smtClean="0">
                <a:solidFill>
                  <a:prstClr val="black"/>
                </a:solidFill>
                <a:latin typeface="Century" panose="02040604050505020304" pitchFamily="18" charset="0"/>
              </a:rPr>
              <a:t>Maureen woke </a:t>
            </a:r>
            <a:r>
              <a:rPr lang="en-US" dirty="0">
                <a:solidFill>
                  <a:prstClr val="black"/>
                </a:solidFill>
                <a:latin typeface="Century" panose="02040604050505020304" pitchFamily="18" charset="0"/>
              </a:rPr>
              <a:t>up one morning and saw the same figure standing at the window looking out. She could see the trees right through it. Again it turned and disappeared.'</a:t>
            </a:r>
          </a:p>
        </p:txBody>
      </p:sp>
      <p:pic>
        <p:nvPicPr>
          <p:cNvPr id="5" name="Picture 4"/>
          <p:cNvPicPr>
            <a:picLocks noChangeAspect="1"/>
          </p:cNvPicPr>
          <p:nvPr/>
        </p:nvPicPr>
        <p:blipFill>
          <a:blip r:embed="rId2"/>
          <a:stretch>
            <a:fillRect/>
          </a:stretch>
        </p:blipFill>
        <p:spPr>
          <a:xfrm>
            <a:off x="3863362" y="838200"/>
            <a:ext cx="5261304" cy="5943600"/>
          </a:xfrm>
          <a:prstGeom prst="rect">
            <a:avLst/>
          </a:prstGeom>
        </p:spPr>
      </p:pic>
      <p:sp>
        <p:nvSpPr>
          <p:cNvPr id="6" name="Rectangle 5"/>
          <p:cNvSpPr/>
          <p:nvPr/>
        </p:nvSpPr>
        <p:spPr>
          <a:xfrm>
            <a:off x="152400" y="42544"/>
            <a:ext cx="8839200" cy="1200329"/>
          </a:xfrm>
          <a:prstGeom prst="rect">
            <a:avLst/>
          </a:prstGeom>
        </p:spPr>
        <p:txBody>
          <a:bodyPr wrap="square">
            <a:spAutoFit/>
          </a:bodyPr>
          <a:lstStyle/>
          <a:p>
            <a:pPr lvl="0"/>
            <a:r>
              <a:rPr lang="en-US" sz="2400" dirty="0">
                <a:solidFill>
                  <a:prstClr val="black"/>
                </a:solidFill>
                <a:latin typeface="Century" panose="02040604050505020304" pitchFamily="18" charset="0"/>
              </a:rPr>
              <a:t>President Reagan’s daughter (Maureen) and her husband used to stay in the </a:t>
            </a:r>
            <a:r>
              <a:rPr lang="en-US" sz="2400" b="1" dirty="0">
                <a:solidFill>
                  <a:prstClr val="black"/>
                </a:solidFill>
                <a:latin typeface="Century" panose="02040604050505020304" pitchFamily="18" charset="0"/>
              </a:rPr>
              <a:t>Lincoln Bedroom </a:t>
            </a:r>
            <a:r>
              <a:rPr lang="en-US" sz="2400" dirty="0">
                <a:solidFill>
                  <a:prstClr val="black"/>
                </a:solidFill>
                <a:latin typeface="Century" panose="02040604050505020304" pitchFamily="18" charset="0"/>
              </a:rPr>
              <a:t>when they visit the White House. </a:t>
            </a:r>
          </a:p>
        </p:txBody>
      </p:sp>
      <p:sp>
        <p:nvSpPr>
          <p:cNvPr id="7" name="Rectangle 6"/>
          <p:cNvSpPr/>
          <p:nvPr/>
        </p:nvSpPr>
        <p:spPr>
          <a:xfrm>
            <a:off x="-19335" y="5061989"/>
            <a:ext cx="3882697" cy="1477328"/>
          </a:xfrm>
          <a:prstGeom prst="rect">
            <a:avLst/>
          </a:prstGeom>
        </p:spPr>
        <p:txBody>
          <a:bodyPr wrap="square">
            <a:spAutoFit/>
          </a:bodyPr>
          <a:lstStyle/>
          <a:p>
            <a:pPr marL="285750" lvl="0" indent="-285750">
              <a:buFont typeface="Wingdings" panose="05000000000000000000" pitchFamily="2" charset="2"/>
              <a:buChar char="Ø"/>
            </a:pPr>
            <a:r>
              <a:rPr lang="en-US" dirty="0" smtClean="0">
                <a:solidFill>
                  <a:prstClr val="black"/>
                </a:solidFill>
                <a:latin typeface="Century" panose="02040604050505020304" pitchFamily="18" charset="0"/>
              </a:rPr>
              <a:t>President Reagan’s dog, </a:t>
            </a:r>
            <a:r>
              <a:rPr lang="en-US" dirty="0">
                <a:solidFill>
                  <a:prstClr val="black"/>
                </a:solidFill>
                <a:latin typeface="Century" panose="02040604050505020304" pitchFamily="18" charset="0"/>
              </a:rPr>
              <a:t>Rex</a:t>
            </a:r>
            <a:r>
              <a:rPr lang="en-US" dirty="0" smtClean="0">
                <a:solidFill>
                  <a:prstClr val="black"/>
                </a:solidFill>
                <a:latin typeface="Century" panose="02040604050505020304" pitchFamily="18" charset="0"/>
              </a:rPr>
              <a:t>, </a:t>
            </a:r>
            <a:r>
              <a:rPr lang="en-US" dirty="0">
                <a:solidFill>
                  <a:prstClr val="black"/>
                </a:solidFill>
                <a:latin typeface="Century" panose="02040604050505020304" pitchFamily="18" charset="0"/>
              </a:rPr>
              <a:t>had twice barked frantically in the Lincoln Bedroom and then backed out and refused to set foot over the threshold. </a:t>
            </a:r>
          </a:p>
        </p:txBody>
      </p:sp>
    </p:spTree>
    <p:extLst>
      <p:ext uri="{BB962C8B-B14F-4D97-AF65-F5344CB8AC3E}">
        <p14:creationId xmlns:p14="http://schemas.microsoft.com/office/powerpoint/2010/main" val="3857568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72" y="4444579"/>
            <a:ext cx="5333999" cy="2185214"/>
          </a:xfrm>
          <a:prstGeom prst="rect">
            <a:avLst/>
          </a:prstGeom>
        </p:spPr>
        <p:txBody>
          <a:bodyPr wrap="square">
            <a:spAutoFit/>
          </a:bodyPr>
          <a:lstStyle/>
          <a:p>
            <a:endParaRPr lang="en-US" dirty="0">
              <a:latin typeface="Century" panose="02040604050505020304" pitchFamily="18" charset="0"/>
            </a:endParaRPr>
          </a:p>
          <a:p>
            <a:pPr marL="285750" indent="-285750">
              <a:buFont typeface="Wingdings" panose="05000000000000000000" pitchFamily="2" charset="2"/>
              <a:buChar char="Ø"/>
            </a:pPr>
            <a:r>
              <a:rPr lang="en-US" sz="2000" dirty="0" smtClean="0">
                <a:latin typeface="Century" panose="02040604050505020304" pitchFamily="18" charset="0"/>
              </a:rPr>
              <a:t>And </a:t>
            </a:r>
            <a:r>
              <a:rPr lang="en-US" sz="2000" dirty="0">
                <a:latin typeface="Century" panose="02040604050505020304" pitchFamily="18" charset="0"/>
              </a:rPr>
              <a:t>Abe so startled Queen Wilhelmina of the Netherlands that she fell into a dead faint when she heard a knock on the door and opened it to find Lincoln standing there.</a:t>
            </a:r>
          </a:p>
          <a:p>
            <a:endParaRPr lang="en-US" dirty="0">
              <a:latin typeface="Century" panose="020406040505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14" y="1358521"/>
            <a:ext cx="391536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86200" y="1345442"/>
            <a:ext cx="4876800" cy="1631216"/>
          </a:xfrm>
          <a:prstGeom prst="rect">
            <a:avLst/>
          </a:prstGeom>
        </p:spPr>
        <p:txBody>
          <a:bodyPr wrap="square">
            <a:spAutoFit/>
          </a:bodyPr>
          <a:lstStyle/>
          <a:p>
            <a:pPr marL="285750" lvl="0" indent="-285750">
              <a:buFont typeface="Wingdings" panose="05000000000000000000" pitchFamily="2" charset="2"/>
              <a:buChar char="Ø"/>
            </a:pPr>
            <a:r>
              <a:rPr lang="en-US" sz="2000" dirty="0" smtClean="0">
                <a:solidFill>
                  <a:prstClr val="black"/>
                </a:solidFill>
                <a:latin typeface="Century" panose="02040604050505020304" pitchFamily="18" charset="0"/>
              </a:rPr>
              <a:t>He </a:t>
            </a:r>
            <a:r>
              <a:rPr lang="en-US" sz="2000" dirty="0">
                <a:solidFill>
                  <a:prstClr val="black"/>
                </a:solidFill>
                <a:latin typeface="Century" panose="02040604050505020304" pitchFamily="18" charset="0"/>
              </a:rPr>
              <a:t>caused Winston Churchill, who was coming out of the bathroom naked but for a cigar when he encountered Lincoln, to refuse to sleep there again.</a:t>
            </a:r>
          </a:p>
        </p:txBody>
      </p:sp>
      <p:sp>
        <p:nvSpPr>
          <p:cNvPr id="4" name="Rectangle 3"/>
          <p:cNvSpPr/>
          <p:nvPr/>
        </p:nvSpPr>
        <p:spPr>
          <a:xfrm>
            <a:off x="250372" y="152400"/>
            <a:ext cx="8697686"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a:solidFill>
                  <a:prstClr val="black"/>
                </a:solidFill>
                <a:latin typeface="Century" panose="02040604050505020304" pitchFamily="18" charset="0"/>
              </a:rPr>
              <a:t>Half a dozen presidents and as many first ladies have reported ghostly happenings in the White House. It's not just the ghost of Lincoln that they see, although he tops the </a:t>
            </a:r>
            <a:r>
              <a:rPr lang="en-US" sz="2000" dirty="0" smtClean="0">
                <a:solidFill>
                  <a:prstClr val="black"/>
                </a:solidFill>
                <a:latin typeface="Century" panose="02040604050505020304" pitchFamily="18" charset="0"/>
              </a:rPr>
              <a:t>list.</a:t>
            </a:r>
            <a:endParaRPr lang="en-US" sz="2000" dirty="0"/>
          </a:p>
        </p:txBody>
      </p:sp>
      <p:grpSp>
        <p:nvGrpSpPr>
          <p:cNvPr id="5" name="Group 4"/>
          <p:cNvGrpSpPr/>
          <p:nvPr/>
        </p:nvGrpSpPr>
        <p:grpSpPr>
          <a:xfrm>
            <a:off x="5907206" y="3017334"/>
            <a:ext cx="2590800" cy="3747056"/>
            <a:chOff x="34699" y="2980845"/>
            <a:chExt cx="2051276" cy="3169626"/>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3" y="2980845"/>
              <a:ext cx="1813832" cy="316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backgroundRemoval t="4762" b="93452" l="8850" r="83186">
                          <a14:foregroundMark x1="48673" y1="26786" x2="57522" y2="41071"/>
                          <a14:foregroundMark x1="50442" y1="9524" x2="50442" y2="23810"/>
                          <a14:foregroundMark x1="41593" y1="16071" x2="48673" y2="15476"/>
                          <a14:foregroundMark x1="46903" y1="11905" x2="48673" y2="14881"/>
                          <a14:foregroundMark x1="56637" y1="14286" x2="56637" y2="14286"/>
                          <a14:backgroundMark x1="23894" y1="14881" x2="19469" y2="54167"/>
                          <a14:backgroundMark x1="26549" y1="14881" x2="38938" y2="26786"/>
                          <a14:backgroundMark x1="58407" y1="27381" x2="71681" y2="6548"/>
                          <a14:backgroundMark x1="18584" y1="54762" x2="27434" y2="54167"/>
                          <a14:backgroundMark x1="28319" y1="55952" x2="26549" y2="75595"/>
                          <a14:backgroundMark x1="27434" y1="66071" x2="31858" y2="66071"/>
                          <a14:backgroundMark x1="67257" y1="33333" x2="70796" y2="32738"/>
                          <a14:backgroundMark x1="68142" y1="35119" x2="68142" y2="35119"/>
                        </a14:backgroundRemoval>
                      </a14:imgEffect>
                    </a14:imgLayer>
                  </a14:imgProps>
                </a:ext>
                <a:ext uri="{28A0092B-C50C-407E-A947-70E740481C1C}">
                  <a14:useLocalDpi xmlns:a14="http://schemas.microsoft.com/office/drawing/2010/main" val="0"/>
                </a:ext>
              </a:extLst>
            </a:blip>
            <a:srcRect r="7373" b="7259"/>
            <a:stretch/>
          </p:blipFill>
          <p:spPr bwMode="auto">
            <a:xfrm>
              <a:off x="34699" y="3054364"/>
              <a:ext cx="2051276" cy="305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94051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3190</TotalTime>
  <Words>1066</Words>
  <Application>Microsoft Office PowerPoint</Application>
  <PresentationFormat>On-screen Show (4:3)</PresentationFormat>
  <Paragraphs>69</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Century</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VCSTeacher</dc:creator>
  <cp:lastModifiedBy>VCS Staff</cp:lastModifiedBy>
  <cp:revision>99</cp:revision>
  <dcterms:created xsi:type="dcterms:W3CDTF">2013-02-06T12:48:31Z</dcterms:created>
  <dcterms:modified xsi:type="dcterms:W3CDTF">2014-11-03T00:16:18Z</dcterms:modified>
</cp:coreProperties>
</file>